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4" r:id="rId1"/>
  </p:sldMasterIdLst>
  <p:notesMasterIdLst>
    <p:notesMasterId r:id="rId27"/>
  </p:notesMasterIdLst>
  <p:sldIdLst>
    <p:sldId id="256" r:id="rId2"/>
    <p:sldId id="275" r:id="rId3"/>
    <p:sldId id="280" r:id="rId4"/>
    <p:sldId id="278" r:id="rId5"/>
    <p:sldId id="269" r:id="rId6"/>
    <p:sldId id="285" r:id="rId7"/>
    <p:sldId id="281" r:id="rId8"/>
    <p:sldId id="282" r:id="rId9"/>
    <p:sldId id="297" r:id="rId10"/>
    <p:sldId id="286" r:id="rId11"/>
    <p:sldId id="287" r:id="rId12"/>
    <p:sldId id="272" r:id="rId13"/>
    <p:sldId id="289" r:id="rId14"/>
    <p:sldId id="290" r:id="rId15"/>
    <p:sldId id="291" r:id="rId16"/>
    <p:sldId id="292" r:id="rId17"/>
    <p:sldId id="302" r:id="rId18"/>
    <p:sldId id="293" r:id="rId19"/>
    <p:sldId id="300" r:id="rId20"/>
    <p:sldId id="301" r:id="rId21"/>
    <p:sldId id="294" r:id="rId22"/>
    <p:sldId id="295" r:id="rId23"/>
    <p:sldId id="298" r:id="rId24"/>
    <p:sldId id="296" r:id="rId25"/>
    <p:sldId id="299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89562" autoAdjust="0"/>
  </p:normalViewPr>
  <p:slideViewPr>
    <p:cSldViewPr>
      <p:cViewPr>
        <p:scale>
          <a:sx n="70" d="100"/>
          <a:sy n="70" d="100"/>
        </p:scale>
        <p:origin x="-300" y="-4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AC28FC-6B0E-4EAE-911E-102D45099458}" type="datetimeFigureOut">
              <a:rPr lang="en-US" smtClean="0"/>
              <a:t>8/9/2013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2576C4-DE85-43E3-980D-4661F06CA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241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576C4-DE85-43E3-980D-4661F06CA8F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717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576C4-DE85-43E3-980D-4661F06CA8F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9843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Won’t do fall or winter for this talk.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576C4-DE85-43E3-980D-4661F06CA8F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7024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576C4-DE85-43E3-980D-4661F06CA8F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7024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576C4-DE85-43E3-980D-4661F06CA8F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1572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576C4-DE85-43E3-980D-4661F06CA8F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8768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Could</a:t>
            </a:r>
            <a:r>
              <a:rPr lang="en-US" baseline="0" dirty="0" smtClean="0"/>
              <a:t> look at year to year patterns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576C4-DE85-43E3-980D-4661F06CA8F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876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576C4-DE85-43E3-980D-4661F06CA8F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4479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Our challenge is to develop a method that is broadly</a:t>
            </a:r>
            <a:r>
              <a:rPr lang="en-US" baseline="0" dirty="0" smtClean="0"/>
              <a:t> applicable across species, trying to meet one of the principal challenges of building mechanistic SDMs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576C4-DE85-43E3-980D-4661F06CA8F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845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to Leslie – changed dates for fall and winter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576C4-DE85-43E3-980D-4661F06CA8F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5102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Map on the lower right shows all </a:t>
            </a:r>
            <a:r>
              <a:rPr lang="en-US" baseline="0" dirty="0" err="1" smtClean="0"/>
              <a:t>Asclepias</a:t>
            </a:r>
            <a:r>
              <a:rPr lang="en-US" baseline="0" dirty="0" smtClean="0"/>
              <a:t> records in GBIF (all species of </a:t>
            </a:r>
            <a:r>
              <a:rPr lang="en-US" baseline="0" dirty="0" err="1" smtClean="0"/>
              <a:t>Asclepias</a:t>
            </a:r>
            <a:r>
              <a:rPr lang="en-US" baseline="0" dirty="0" smtClean="0"/>
              <a:t>, even ones not known to be monarch hosts) – mostly herbarium records, but also include sources such as </a:t>
            </a:r>
            <a:r>
              <a:rPr lang="en-US" baseline="0" dirty="0" err="1" smtClean="0"/>
              <a:t>iNaturalist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576C4-DE85-43E3-980D-4661F06CA8F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9843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Random Forests provide</a:t>
            </a:r>
            <a:r>
              <a:rPr lang="en-US" baseline="0" dirty="0" smtClean="0"/>
              <a:t> a “consensus” result from 1000s of individual Regression Trees which parse outcomes based on input variables</a:t>
            </a:r>
            <a:endParaRPr lang="en-US" dirty="0" smtClean="0"/>
          </a:p>
          <a:p>
            <a:r>
              <a:rPr lang="en-US" dirty="0" smtClean="0"/>
              <a:t>We are looking at how environmental</a:t>
            </a:r>
            <a:r>
              <a:rPr lang="en-US" baseline="0" dirty="0" smtClean="0"/>
              <a:t> layers impact results, but don’t present those today. Will get Cameron’s paper from Leslie.</a:t>
            </a:r>
          </a:p>
          <a:p>
            <a:r>
              <a:rPr lang="en-US" baseline="0" dirty="0" smtClean="0"/>
              <a:t>Since we don’t have absence data, we restrict our predictions to presence/absence only, so we can’t say anything right now about abundance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576C4-DE85-43E3-980D-4661F06CA8F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7024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576C4-DE85-43E3-980D-4661F06CA8F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7024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576C4-DE85-43E3-980D-4661F06CA8F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0236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576C4-DE85-43E3-980D-4661F06CA8F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312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CBE1B-1B55-4A58-98ED-DDBC748667A1}" type="datetimeFigureOut">
              <a:rPr lang="en-US" smtClean="0"/>
              <a:t>8/9/2013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9DC65-A4EB-4228-AB5D-665E6F0A547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CBE1B-1B55-4A58-98ED-DDBC748667A1}" type="datetimeFigureOut">
              <a:rPr lang="en-US" smtClean="0"/>
              <a:t>8/9/2013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9DC65-A4EB-4228-AB5D-665E6F0A54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CBE1B-1B55-4A58-98ED-DDBC748667A1}" type="datetimeFigureOut">
              <a:rPr lang="en-US" smtClean="0"/>
              <a:t>8/9/2013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9DC65-A4EB-4228-AB5D-665E6F0A54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CBE1B-1B55-4A58-98ED-DDBC748667A1}" type="datetimeFigureOut">
              <a:rPr lang="en-US" smtClean="0"/>
              <a:t>8/9/2013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9DC65-A4EB-4228-AB5D-665E6F0A54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CBE1B-1B55-4A58-98ED-DDBC748667A1}" type="datetimeFigureOut">
              <a:rPr lang="en-US" smtClean="0"/>
              <a:t>8/9/2013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9DC65-A4EB-4228-AB5D-665E6F0A547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CBE1B-1B55-4A58-98ED-DDBC748667A1}" type="datetimeFigureOut">
              <a:rPr lang="en-US" smtClean="0"/>
              <a:t>8/9/2013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9DC65-A4EB-4228-AB5D-665E6F0A54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CBE1B-1B55-4A58-98ED-DDBC748667A1}" type="datetimeFigureOut">
              <a:rPr lang="en-US" smtClean="0"/>
              <a:t>8/9/2013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9DC65-A4EB-4228-AB5D-665E6F0A54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CBE1B-1B55-4A58-98ED-DDBC748667A1}" type="datetimeFigureOut">
              <a:rPr lang="en-US" smtClean="0"/>
              <a:t>8/9/2013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9DC65-A4EB-4228-AB5D-665E6F0A54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CBE1B-1B55-4A58-98ED-DDBC748667A1}" type="datetimeFigureOut">
              <a:rPr lang="en-US" smtClean="0"/>
              <a:t>8/9/2013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9DC65-A4EB-4228-AB5D-665E6F0A54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CBE1B-1B55-4A58-98ED-DDBC748667A1}" type="datetimeFigureOut">
              <a:rPr lang="en-US" smtClean="0"/>
              <a:t>8/9/2013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9DC65-A4EB-4228-AB5D-665E6F0A547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B82CBE1B-1B55-4A58-98ED-DDBC748667A1}" type="datetimeFigureOut">
              <a:rPr lang="en-US" smtClean="0"/>
              <a:t>8/9/2013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FAA9DC65-A4EB-4228-AB5D-665E6F0A547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82CBE1B-1B55-4A58-98ED-DDBC748667A1}" type="datetimeFigureOut">
              <a:rPr lang="en-US" smtClean="0"/>
              <a:t>8/9/2013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AA9DC65-A4EB-4228-AB5D-665E6F0A547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3000">
              <a:schemeClr val="bg2">
                <a:lumMod val="60000"/>
                <a:lumOff val="40000"/>
              </a:schemeClr>
            </a:gs>
            <a:gs pos="88000">
              <a:schemeClr val="bg2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762000"/>
            <a:ext cx="8229600" cy="218658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 Mechanistic Species Distribution Model for Monarch Butterflies</a:t>
            </a:r>
            <a:r>
              <a:rPr lang="en-US" dirty="0"/>
              <a:t>:</a:t>
            </a:r>
            <a:br>
              <a:rPr lang="en-US" dirty="0"/>
            </a:br>
            <a:r>
              <a:rPr lang="en-US" sz="3600" i="1" dirty="0" smtClean="0"/>
              <a:t>Towards </a:t>
            </a:r>
            <a:r>
              <a:rPr lang="en-US" sz="3600" i="1" dirty="0"/>
              <a:t>a </a:t>
            </a:r>
            <a:r>
              <a:rPr lang="en-US" sz="3600" i="1" dirty="0" smtClean="0"/>
              <a:t>general platform </a:t>
            </a:r>
            <a:r>
              <a:rPr lang="en-US" sz="3600" i="1" dirty="0"/>
              <a:t>for understanding large-scale </a:t>
            </a:r>
            <a:r>
              <a:rPr lang="en-US" sz="3600" i="1" dirty="0" smtClean="0"/>
              <a:t>butterfly distributions </a:t>
            </a:r>
            <a:endParaRPr lang="en-US" sz="36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819400"/>
            <a:ext cx="5257800" cy="2209800"/>
          </a:xfrm>
        </p:spPr>
        <p:txBody>
          <a:bodyPr>
            <a:noAutofit/>
          </a:bodyPr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Leslie </a:t>
            </a:r>
            <a:r>
              <a:rPr lang="en-US" sz="1600" dirty="0" err="1" smtClean="0">
                <a:solidFill>
                  <a:schemeClr val="tx1"/>
                </a:solidFill>
              </a:rPr>
              <a:t>Ries</a:t>
            </a:r>
            <a:r>
              <a:rPr lang="en-US" sz="1600" dirty="0" smtClean="0">
                <a:solidFill>
                  <a:schemeClr val="tx1"/>
                </a:solidFill>
              </a:rPr>
              <a:t> (SESYNC, University of MD)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Cameron Scott (</a:t>
            </a:r>
            <a:r>
              <a:rPr lang="en-US" sz="1600" dirty="0" err="1" smtClean="0">
                <a:solidFill>
                  <a:schemeClr val="tx1"/>
                </a:solidFill>
              </a:rPr>
              <a:t>NatureServe</a:t>
            </a:r>
            <a:r>
              <a:rPr lang="en-US" sz="1600" dirty="0" smtClean="0">
                <a:solidFill>
                  <a:schemeClr val="tx1"/>
                </a:solidFill>
              </a:rPr>
              <a:t>)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Timothy Howard (New York Natural Heritage Program)</a:t>
            </a:r>
          </a:p>
          <a:p>
            <a:pPr algn="ctr"/>
            <a:r>
              <a:rPr lang="en-US" sz="1600" dirty="0" err="1" smtClean="0">
                <a:solidFill>
                  <a:schemeClr val="tx1"/>
                </a:solidFill>
              </a:rPr>
              <a:t>Tanja</a:t>
            </a:r>
            <a:r>
              <a:rPr lang="en-US" sz="1600" dirty="0" smtClean="0">
                <a:solidFill>
                  <a:schemeClr val="tx1"/>
                </a:solidFill>
              </a:rPr>
              <a:t> Schuster (Norton-Brown Herbarium, University of MD)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Rick Reeves (</a:t>
            </a:r>
            <a:r>
              <a:rPr lang="en-US" sz="1600" dirty="0" err="1" smtClean="0">
                <a:solidFill>
                  <a:schemeClr val="tx1"/>
                </a:solidFill>
              </a:rPr>
              <a:t>Foxgrove</a:t>
            </a:r>
            <a:r>
              <a:rPr lang="en-US" sz="1600" dirty="0" smtClean="0">
                <a:solidFill>
                  <a:schemeClr val="tx1"/>
                </a:solidFill>
              </a:rPr>
              <a:t> Solutions)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Karen </a:t>
            </a:r>
            <a:r>
              <a:rPr lang="en-US" sz="1600" dirty="0" err="1" smtClean="0">
                <a:solidFill>
                  <a:schemeClr val="tx1"/>
                </a:solidFill>
              </a:rPr>
              <a:t>Oberhauser</a:t>
            </a:r>
            <a:r>
              <a:rPr lang="en-US" sz="1600" dirty="0" smtClean="0">
                <a:solidFill>
                  <a:schemeClr val="tx1"/>
                </a:solidFill>
              </a:rPr>
              <a:t> (University of MN)</a:t>
            </a:r>
          </a:p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693" y="4343400"/>
            <a:ext cx="30988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19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071" y="381000"/>
            <a:ext cx="8229600" cy="78898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dirty="0"/>
              <a:t>Modeling physiological responses to temperature using </a:t>
            </a:r>
            <a:r>
              <a:rPr lang="en-US" sz="4000" dirty="0" smtClean="0"/>
              <a:t>Degree Days (DD)</a:t>
            </a:r>
            <a:endParaRPr lang="en-US" sz="4000" dirty="0"/>
          </a:p>
        </p:txBody>
      </p:sp>
      <p:sp>
        <p:nvSpPr>
          <p:cNvPr id="9220" name="TextBox 4"/>
          <p:cNvSpPr txBox="1">
            <a:spLocks noChangeArrowheads="1"/>
          </p:cNvSpPr>
          <p:nvPr/>
        </p:nvSpPr>
        <p:spPr bwMode="auto">
          <a:xfrm>
            <a:off x="358591" y="1481556"/>
            <a:ext cx="8556809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09538" indent="-109538" algn="l">
              <a:buFont typeface="Arial" charset="0"/>
              <a:buChar char="•"/>
            </a:pPr>
            <a:r>
              <a:rPr lang="en-US" sz="2200" dirty="0" smtClean="0"/>
              <a:t>Determine temperature </a:t>
            </a:r>
            <a:r>
              <a:rPr lang="en-US" sz="2200" dirty="0"/>
              <a:t>at which growth can begin </a:t>
            </a:r>
            <a:r>
              <a:rPr lang="en-US" sz="2200" dirty="0" smtClean="0"/>
              <a:t>(</a:t>
            </a:r>
            <a:r>
              <a:rPr lang="en-US" sz="2200" dirty="0" err="1"/>
              <a:t>DZmin</a:t>
            </a:r>
            <a:r>
              <a:rPr lang="en-US" sz="2200" dirty="0"/>
              <a:t>), </a:t>
            </a:r>
            <a:r>
              <a:rPr lang="en-US" sz="2200" dirty="0" smtClean="0"/>
              <a:t>each </a:t>
            </a:r>
            <a:r>
              <a:rPr lang="en-US" sz="2200" dirty="0"/>
              <a:t>degree above </a:t>
            </a:r>
            <a:r>
              <a:rPr lang="en-US" sz="2200" dirty="0" smtClean="0"/>
              <a:t>that over 24 </a:t>
            </a:r>
            <a:r>
              <a:rPr lang="en-US" sz="2200" dirty="0" err="1" smtClean="0"/>
              <a:t>hrs</a:t>
            </a:r>
            <a:r>
              <a:rPr lang="en-US" sz="2200" dirty="0" smtClean="0"/>
              <a:t> is </a:t>
            </a:r>
            <a:r>
              <a:rPr lang="en-US" sz="2200" dirty="0"/>
              <a:t>considered a “degree day</a:t>
            </a:r>
            <a:r>
              <a:rPr lang="en-US" sz="2200" dirty="0" smtClean="0"/>
              <a:t>”</a:t>
            </a:r>
          </a:p>
          <a:p>
            <a:pPr marL="109538" indent="-109538" algn="l">
              <a:buFont typeface="Arial" charset="0"/>
              <a:buChar char="•"/>
            </a:pPr>
            <a:r>
              <a:rPr lang="en-US" sz="2200" dirty="0" smtClean="0"/>
              <a:t>Often, maximum </a:t>
            </a:r>
            <a:r>
              <a:rPr lang="en-US" sz="2200" dirty="0"/>
              <a:t>temperature is set (</a:t>
            </a:r>
            <a:r>
              <a:rPr lang="en-US" sz="2200" dirty="0" err="1"/>
              <a:t>DZmax</a:t>
            </a:r>
            <a:r>
              <a:rPr lang="en-US" sz="2200" dirty="0"/>
              <a:t>) after which degree days are no longer accumulated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595798" y="3541971"/>
            <a:ext cx="4027261" cy="2423652"/>
            <a:chOff x="4430486" y="1190424"/>
            <a:chExt cx="4321175" cy="2600533"/>
          </a:xfrm>
        </p:grpSpPr>
        <p:pic>
          <p:nvPicPr>
            <p:cNvPr id="2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30486" y="1190424"/>
              <a:ext cx="4321175" cy="26005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22" name="TextBox 22"/>
            <p:cNvSpPr txBox="1">
              <a:spLocks noChangeArrowheads="1"/>
            </p:cNvSpPr>
            <p:nvPr/>
          </p:nvSpPr>
          <p:spPr bwMode="auto">
            <a:xfrm>
              <a:off x="5192486" y="2104824"/>
              <a:ext cx="1208314" cy="6935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200" dirty="0" err="1">
                  <a:latin typeface="Arial" charset="0"/>
                  <a:cs typeface="Arial" charset="0"/>
                </a:rPr>
                <a:t>DZmin</a:t>
              </a:r>
              <a:r>
                <a:rPr lang="en-US" sz="1200" dirty="0">
                  <a:latin typeface="Arial" charset="0"/>
                  <a:cs typeface="Arial" charset="0"/>
                </a:rPr>
                <a:t> = 11.5°C (</a:t>
              </a:r>
              <a:r>
                <a:rPr lang="en-US" sz="1200" dirty="0" smtClean="0">
                  <a:latin typeface="Arial" charset="0"/>
                  <a:cs typeface="Arial" charset="0"/>
                </a:rPr>
                <a:t>52.7°F</a:t>
              </a:r>
              <a:r>
                <a:rPr lang="en-US" sz="1200" dirty="0">
                  <a:latin typeface="Arial" charset="0"/>
                  <a:cs typeface="Arial" charset="0"/>
                </a:rPr>
                <a:t>)</a:t>
              </a:r>
            </a:p>
          </p:txBody>
        </p:sp>
        <p:cxnSp>
          <p:nvCxnSpPr>
            <p:cNvPr id="23" name="Straight Arrow Connector 25"/>
            <p:cNvCxnSpPr>
              <a:cxnSpLocks noChangeShapeType="1"/>
            </p:cNvCxnSpPr>
            <p:nvPr/>
          </p:nvCxnSpPr>
          <p:spPr bwMode="auto">
            <a:xfrm rot="5400000">
              <a:off x="5500873" y="2842240"/>
              <a:ext cx="327001" cy="1350"/>
            </a:xfrm>
            <a:prstGeom prst="straightConnector1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25" name="Straight Arrow Connector 25"/>
            <p:cNvCxnSpPr>
              <a:cxnSpLocks noChangeShapeType="1"/>
            </p:cNvCxnSpPr>
            <p:nvPr/>
          </p:nvCxnSpPr>
          <p:spPr bwMode="auto">
            <a:xfrm rot="5400000" flipH="1" flipV="1">
              <a:off x="7230902" y="2203510"/>
              <a:ext cx="458796" cy="4451"/>
            </a:xfrm>
            <a:prstGeom prst="straightConnector1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sp>
          <p:nvSpPr>
            <p:cNvPr id="26" name="Rectangle 14"/>
            <p:cNvSpPr>
              <a:spLocks noChangeArrowheads="1"/>
            </p:cNvSpPr>
            <p:nvPr/>
          </p:nvSpPr>
          <p:spPr bwMode="auto">
            <a:xfrm>
              <a:off x="8286677" y="1839756"/>
              <a:ext cx="342616" cy="1489874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27" name="Straight Connector 16"/>
            <p:cNvCxnSpPr>
              <a:cxnSpLocks noChangeShapeType="1"/>
            </p:cNvCxnSpPr>
            <p:nvPr/>
          </p:nvCxnSpPr>
          <p:spPr bwMode="auto">
            <a:xfrm rot="5400000">
              <a:off x="7719293" y="2483626"/>
              <a:ext cx="1114479" cy="0"/>
            </a:xfrm>
            <a:prstGeom prst="line">
              <a:avLst/>
            </a:prstGeom>
            <a:noFill/>
            <a:ln w="28575" algn="ctr">
              <a:solidFill>
                <a:srgbClr val="C00000"/>
              </a:solidFill>
              <a:round/>
              <a:headEnd/>
              <a:tailEnd/>
            </a:ln>
          </p:spPr>
        </p:cxnSp>
        <p:sp>
          <p:nvSpPr>
            <p:cNvPr id="28" name="TextBox 18"/>
            <p:cNvSpPr txBox="1">
              <a:spLocks noChangeArrowheads="1"/>
            </p:cNvSpPr>
            <p:nvPr/>
          </p:nvSpPr>
          <p:spPr bwMode="auto">
            <a:xfrm>
              <a:off x="8165066" y="1639961"/>
              <a:ext cx="255099" cy="3139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C00000"/>
                  </a:solidFill>
                </a:rPr>
                <a:t>?</a:t>
              </a:r>
            </a:p>
          </p:txBody>
        </p:sp>
      </p:grpSp>
      <p:pic>
        <p:nvPicPr>
          <p:cNvPr id="30" name="Picture 29" descr="butterfly life cycl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" y="3148757"/>
            <a:ext cx="2563701" cy="2930652"/>
          </a:xfrm>
          <a:prstGeom prst="rect">
            <a:avLst/>
          </a:prstGeom>
        </p:spPr>
      </p:pic>
      <p:sp>
        <p:nvSpPr>
          <p:cNvPr id="31" name="TextBox 22"/>
          <p:cNvSpPr txBox="1">
            <a:spLocks noChangeArrowheads="1"/>
          </p:cNvSpPr>
          <p:nvPr/>
        </p:nvSpPr>
        <p:spPr bwMode="auto">
          <a:xfrm>
            <a:off x="1447800" y="4215557"/>
            <a:ext cx="105906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dirty="0" smtClean="0">
                <a:latin typeface="Arial" charset="0"/>
                <a:cs typeface="Arial" charset="0"/>
              </a:rPr>
              <a:t>Total GDD required:</a:t>
            </a:r>
          </a:p>
          <a:p>
            <a:r>
              <a:rPr lang="en-US" sz="1200" b="1" dirty="0" smtClean="0">
                <a:latin typeface="Arial" charset="0"/>
                <a:cs typeface="Arial" charset="0"/>
              </a:rPr>
              <a:t>351DD</a:t>
            </a:r>
          </a:p>
          <a:p>
            <a:r>
              <a:rPr lang="en-US" sz="1200" b="1" dirty="0" smtClean="0">
                <a:latin typeface="Arial" charset="0"/>
                <a:cs typeface="Arial" charset="0"/>
              </a:rPr>
              <a:t>+45DD</a:t>
            </a:r>
            <a:endParaRPr lang="en-US" sz="1200" b="1" dirty="0">
              <a:latin typeface="Arial" charset="0"/>
              <a:cs typeface="Arial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7320" y="3183548"/>
            <a:ext cx="1409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Zalucki</a:t>
            </a:r>
            <a:r>
              <a:rPr lang="en-US" dirty="0" smtClean="0"/>
              <a:t> 1982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276600" y="3529757"/>
            <a:ext cx="771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45 DD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276600" y="4063157"/>
            <a:ext cx="718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32DD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3276600" y="4748957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28DD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3276600" y="5434757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24DD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1524000" y="6120557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35DD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0" y="5358557"/>
            <a:ext cx="708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67DD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-57708" y="4291757"/>
            <a:ext cx="83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120DD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73406" y="6489889"/>
            <a:ext cx="3575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Plus 45DD before egg-laying begins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7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5448"/>
            <a:ext cx="8686800" cy="125272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600" dirty="0" smtClean="0"/>
              <a:t>Most DD formulas do not account for lethal and sub-lethal effects of high temperature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41" y="1555241"/>
            <a:ext cx="9103659" cy="2330959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200" dirty="0" smtClean="0"/>
              <a:t>Laboratory results </a:t>
            </a:r>
            <a:r>
              <a:rPr lang="en-US" sz="2200" i="1" dirty="0"/>
              <a:t>(</a:t>
            </a:r>
            <a:r>
              <a:rPr lang="en-US" sz="2200" i="1" dirty="0" err="1" smtClean="0"/>
              <a:t>Batalden</a:t>
            </a:r>
            <a:r>
              <a:rPr lang="en-US" sz="2200" i="1" dirty="0" smtClean="0"/>
              <a:t> </a:t>
            </a:r>
            <a:r>
              <a:rPr lang="en-US" sz="2200" i="1" dirty="0"/>
              <a:t>et al</a:t>
            </a:r>
            <a:r>
              <a:rPr lang="en-US" sz="2200" i="1" dirty="0" smtClean="0"/>
              <a:t>. </a:t>
            </a:r>
            <a:r>
              <a:rPr lang="en-US" sz="2200" i="1" dirty="0"/>
              <a:t>in press</a:t>
            </a:r>
            <a:r>
              <a:rPr lang="en-US" sz="2200" i="1" dirty="0" smtClean="0"/>
              <a:t>)</a:t>
            </a:r>
            <a:r>
              <a:rPr lang="en-US" sz="2200" dirty="0" smtClean="0"/>
              <a:t> show that for monarchs:</a:t>
            </a:r>
          </a:p>
          <a:p>
            <a:pPr lvl="1">
              <a:lnSpc>
                <a:spcPct val="90000"/>
              </a:lnSpc>
              <a:defRPr/>
            </a:pPr>
            <a:r>
              <a:rPr lang="en-US" sz="1800" dirty="0" smtClean="0"/>
              <a:t>No growth at 38°C (100.4</a:t>
            </a:r>
            <a:r>
              <a:rPr lang="en-US" sz="1800" dirty="0">
                <a:latin typeface="Arial" charset="0"/>
                <a:cs typeface="Arial" charset="0"/>
              </a:rPr>
              <a:t>°</a:t>
            </a:r>
            <a:r>
              <a:rPr lang="en-US" sz="1800" dirty="0" smtClean="0"/>
              <a:t>F) </a:t>
            </a:r>
          </a:p>
          <a:p>
            <a:pPr lvl="1">
              <a:lnSpc>
                <a:spcPct val="90000"/>
              </a:lnSpc>
              <a:defRPr/>
            </a:pPr>
            <a:r>
              <a:rPr lang="en-US" sz="1800" dirty="0" smtClean="0"/>
              <a:t>Some lethal effects at </a:t>
            </a:r>
            <a:r>
              <a:rPr lang="en-US" sz="1800" dirty="0"/>
              <a:t>40°C </a:t>
            </a:r>
            <a:r>
              <a:rPr lang="en-US" sz="1800" dirty="0" smtClean="0"/>
              <a:t>(</a:t>
            </a:r>
            <a:r>
              <a:rPr lang="en-US" sz="1800" dirty="0"/>
              <a:t>104°F</a:t>
            </a:r>
            <a:r>
              <a:rPr lang="en-US" sz="1800" dirty="0" smtClean="0"/>
              <a:t>)</a:t>
            </a:r>
          </a:p>
          <a:p>
            <a:pPr lvl="1">
              <a:lnSpc>
                <a:spcPct val="90000"/>
              </a:lnSpc>
              <a:defRPr/>
            </a:pPr>
            <a:r>
              <a:rPr lang="en-US" sz="1800" dirty="0" smtClean="0"/>
              <a:t>Only 20% survivorship at </a:t>
            </a:r>
            <a:r>
              <a:rPr lang="en-US" sz="1800" dirty="0"/>
              <a:t>42°C </a:t>
            </a:r>
            <a:r>
              <a:rPr lang="en-US" sz="1800" dirty="0" smtClean="0"/>
              <a:t>(</a:t>
            </a:r>
            <a:r>
              <a:rPr lang="en-US" sz="1800" dirty="0"/>
              <a:t>107.6°F</a:t>
            </a:r>
            <a:r>
              <a:rPr lang="en-US" sz="1800" dirty="0" smtClean="0"/>
              <a:t>)</a:t>
            </a:r>
          </a:p>
          <a:p>
            <a:pPr lvl="1">
              <a:lnSpc>
                <a:spcPct val="90000"/>
              </a:lnSpc>
              <a:defRPr/>
            </a:pPr>
            <a:r>
              <a:rPr lang="en-US" sz="1800" dirty="0" smtClean="0"/>
              <a:t>100% mortality at </a:t>
            </a:r>
            <a:r>
              <a:rPr lang="en-US" sz="1800" dirty="0"/>
              <a:t>44°C </a:t>
            </a:r>
            <a:r>
              <a:rPr lang="en-US" sz="1800" dirty="0" smtClean="0"/>
              <a:t>(</a:t>
            </a:r>
            <a:r>
              <a:rPr lang="en-US" sz="1800" dirty="0"/>
              <a:t>111.2°F</a:t>
            </a:r>
            <a:r>
              <a:rPr lang="en-US" sz="1800" dirty="0" smtClean="0"/>
              <a:t>)</a:t>
            </a:r>
          </a:p>
          <a:p>
            <a:pPr>
              <a:lnSpc>
                <a:spcPct val="90000"/>
              </a:lnSpc>
              <a:defRPr/>
            </a:pPr>
            <a:r>
              <a:rPr lang="en-US" sz="2200" dirty="0" smtClean="0"/>
              <a:t>Model distinguishes Growing Degree Days (GDD: energy is accumulated) and Lethal Degree Days (LDD: slow growth or cause death)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277812" y="4048339"/>
            <a:ext cx="4419600" cy="2582181"/>
            <a:chOff x="3066357" y="1761219"/>
            <a:chExt cx="4558468" cy="2685017"/>
          </a:xfrm>
        </p:grpSpPr>
        <p:pic>
          <p:nvPicPr>
            <p:cNvPr id="3891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66357" y="1761219"/>
              <a:ext cx="4400088" cy="268501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38918" name="TextBox 22"/>
            <p:cNvSpPr txBox="1">
              <a:spLocks noChangeArrowheads="1"/>
            </p:cNvSpPr>
            <p:nvPr/>
          </p:nvSpPr>
          <p:spPr bwMode="auto">
            <a:xfrm>
              <a:off x="3835891" y="2928860"/>
              <a:ext cx="1078723" cy="4640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100" dirty="0" err="1">
                  <a:latin typeface="Arial" charset="0"/>
                  <a:cs typeface="Arial" charset="0"/>
                </a:rPr>
                <a:t>DZmin</a:t>
              </a:r>
              <a:r>
                <a:rPr lang="en-US" sz="1100" dirty="0">
                  <a:latin typeface="Arial" charset="0"/>
                  <a:cs typeface="Arial" charset="0"/>
                </a:rPr>
                <a:t> = 11.5°C</a:t>
              </a:r>
            </a:p>
          </p:txBody>
        </p:sp>
        <p:cxnSp>
          <p:nvCxnSpPr>
            <p:cNvPr id="38919" name="Straight Arrow Connector 25"/>
            <p:cNvCxnSpPr>
              <a:cxnSpLocks noChangeShapeType="1"/>
            </p:cNvCxnSpPr>
            <p:nvPr/>
          </p:nvCxnSpPr>
          <p:spPr bwMode="auto">
            <a:xfrm rot="5400000">
              <a:off x="4153741" y="3466709"/>
              <a:ext cx="338588" cy="1374"/>
            </a:xfrm>
            <a:prstGeom prst="straightConnector1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38922" name="Straight Connector 16"/>
            <p:cNvCxnSpPr>
              <a:cxnSpLocks noChangeShapeType="1"/>
            </p:cNvCxnSpPr>
            <p:nvPr/>
          </p:nvCxnSpPr>
          <p:spPr bwMode="auto">
            <a:xfrm rot="16200000" flipH="1">
              <a:off x="6522545" y="3268202"/>
              <a:ext cx="675783" cy="8245"/>
            </a:xfrm>
            <a:prstGeom prst="line">
              <a:avLst/>
            </a:prstGeom>
            <a:noFill/>
            <a:ln w="28575" algn="ctr">
              <a:solidFill>
                <a:srgbClr val="C00000"/>
              </a:solidFill>
              <a:round/>
              <a:headEnd/>
              <a:tailEnd/>
            </a:ln>
          </p:spPr>
        </p:cxnSp>
        <p:sp>
          <p:nvSpPr>
            <p:cNvPr id="38923" name="TextBox 18"/>
            <p:cNvSpPr txBox="1">
              <a:spLocks noChangeArrowheads="1"/>
            </p:cNvSpPr>
            <p:nvPr/>
          </p:nvSpPr>
          <p:spPr bwMode="auto">
            <a:xfrm>
              <a:off x="6694162" y="2630680"/>
              <a:ext cx="259719" cy="3246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C00000"/>
                  </a:solidFill>
                </a:rPr>
                <a:t>?</a:t>
              </a:r>
            </a:p>
          </p:txBody>
        </p:sp>
        <p:cxnSp>
          <p:nvCxnSpPr>
            <p:cNvPr id="38924" name="Straight Arrow Connector 25"/>
            <p:cNvCxnSpPr>
              <a:cxnSpLocks noChangeShapeType="1"/>
            </p:cNvCxnSpPr>
            <p:nvPr/>
          </p:nvCxnSpPr>
          <p:spPr bwMode="auto">
            <a:xfrm rot="10800000" flipV="1">
              <a:off x="6430322" y="2430035"/>
              <a:ext cx="263840" cy="200645"/>
            </a:xfrm>
            <a:prstGeom prst="straightConnector1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sp>
          <p:nvSpPr>
            <p:cNvPr id="38925" name="TextBox 22"/>
            <p:cNvSpPr txBox="1">
              <a:spLocks noChangeArrowheads="1"/>
            </p:cNvSpPr>
            <p:nvPr/>
          </p:nvSpPr>
          <p:spPr bwMode="auto">
            <a:xfrm>
              <a:off x="6628201" y="2028745"/>
              <a:ext cx="996624" cy="624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100" dirty="0">
                  <a:latin typeface="Arial" charset="0"/>
                  <a:cs typeface="Arial" charset="0"/>
                </a:rPr>
                <a:t>Sub-lethal and lethal effects</a:t>
              </a:r>
            </a:p>
          </p:txBody>
        </p:sp>
        <p:cxnSp>
          <p:nvCxnSpPr>
            <p:cNvPr id="38927" name="Straight Connector 16"/>
            <p:cNvCxnSpPr>
              <a:cxnSpLocks noChangeShapeType="1"/>
            </p:cNvCxnSpPr>
            <p:nvPr/>
          </p:nvCxnSpPr>
          <p:spPr bwMode="auto">
            <a:xfrm rot="16200000" flipH="1">
              <a:off x="6068568" y="2749033"/>
              <a:ext cx="1047811" cy="786025"/>
            </a:xfrm>
            <a:prstGeom prst="line">
              <a:avLst/>
            </a:prstGeom>
            <a:noFill/>
            <a:ln w="28575" algn="ctr">
              <a:solidFill>
                <a:srgbClr val="C00000"/>
              </a:solidFill>
              <a:prstDash val="dash"/>
              <a:round/>
              <a:headEnd/>
              <a:tailEnd/>
            </a:ln>
          </p:spPr>
        </p:cxnSp>
        <p:sp>
          <p:nvSpPr>
            <p:cNvPr id="38928" name="TextBox 18"/>
            <p:cNvSpPr txBox="1">
              <a:spLocks noChangeArrowheads="1"/>
            </p:cNvSpPr>
            <p:nvPr/>
          </p:nvSpPr>
          <p:spPr bwMode="auto">
            <a:xfrm>
              <a:off x="6496282" y="2898206"/>
              <a:ext cx="259719" cy="3246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C00000"/>
                  </a:solidFill>
                </a:rPr>
                <a:t>?</a:t>
              </a:r>
            </a:p>
          </p:txBody>
        </p:sp>
        <p:sp>
          <p:nvSpPr>
            <p:cNvPr id="38929" name="Rectangle 14"/>
            <p:cNvSpPr>
              <a:spLocks noChangeArrowheads="1"/>
            </p:cNvSpPr>
            <p:nvPr/>
          </p:nvSpPr>
          <p:spPr bwMode="auto">
            <a:xfrm>
              <a:off x="6883798" y="2888452"/>
              <a:ext cx="449354" cy="1067318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8930" name="Picture 19" descr="skull_and_crossbones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92042" y="3366377"/>
              <a:ext cx="307814" cy="309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8926" name="Straight Arrow Connector 25"/>
            <p:cNvCxnSpPr>
              <a:cxnSpLocks noChangeShapeType="1"/>
            </p:cNvCxnSpPr>
            <p:nvPr/>
          </p:nvCxnSpPr>
          <p:spPr bwMode="auto">
            <a:xfrm rot="5400000">
              <a:off x="6885163" y="2898509"/>
              <a:ext cx="200645" cy="0"/>
            </a:xfrm>
            <a:prstGeom prst="straightConnector1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 type="arrow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28953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1252728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Mapping GDD and LDD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632" y="1585416"/>
            <a:ext cx="8382000" cy="485420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Temperature data </a:t>
            </a:r>
            <a:r>
              <a:rPr lang="en-US" sz="2400" dirty="0" smtClean="0"/>
              <a:t>from NOAA temperature stations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 smtClean="0"/>
              <a:t>Used ordinary </a:t>
            </a:r>
            <a:r>
              <a:rPr lang="en-US" sz="2400" dirty="0" err="1" smtClean="0"/>
              <a:t>kriging</a:t>
            </a:r>
            <a:r>
              <a:rPr lang="en-US" sz="2400" dirty="0" smtClean="0"/>
              <a:t> to interpolate temperatures between stations every day from 1990-2009. 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GDD and LDD were accumulated by season for spring (Mar-Apr) and summer (May-Aug) and converted to number of generations</a:t>
            </a:r>
          </a:p>
          <a:p>
            <a:pPr lvl="1">
              <a:lnSpc>
                <a:spcPct val="90000"/>
              </a:lnSpc>
            </a:pPr>
            <a:endParaRPr lang="en-US" sz="20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81000" y="6430089"/>
            <a:ext cx="24303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3105 weather stations</a:t>
            </a:r>
            <a:endParaRPr lang="en-US" sz="16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733800" y="4876800"/>
            <a:ext cx="1778875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9" t="10510" r="9603" b="39974"/>
          <a:stretch/>
        </p:blipFill>
        <p:spPr>
          <a:xfrm>
            <a:off x="5512675" y="3915556"/>
            <a:ext cx="3165072" cy="25145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7" r="11876"/>
          <a:stretch/>
        </p:blipFill>
        <p:spPr>
          <a:xfrm>
            <a:off x="685800" y="4158249"/>
            <a:ext cx="2853466" cy="230595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9" t="64636" r="71303" b="7129"/>
          <a:stretch/>
        </p:blipFill>
        <p:spPr>
          <a:xfrm>
            <a:off x="8115498" y="5165214"/>
            <a:ext cx="697236" cy="136040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772400" y="4615190"/>
            <a:ext cx="1192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 smtClean="0"/>
              <a:t>Predicted generations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28178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10" t="9386" r="15727" b="51279"/>
          <a:stretch/>
        </p:blipFill>
        <p:spPr>
          <a:xfrm>
            <a:off x="339651" y="1708666"/>
            <a:ext cx="3029520" cy="37015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 smtClean="0"/>
              <a:t># Generations that could be produced based on available GDDs</a:t>
            </a:r>
            <a:endParaRPr lang="en-US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304800" y="1524000"/>
            <a:ext cx="2295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Spring prediction map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562600" y="1525779"/>
            <a:ext cx="2494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Summer prediction map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87" t="10510" r="9603" b="46518"/>
          <a:stretch/>
        </p:blipFill>
        <p:spPr>
          <a:xfrm>
            <a:off x="4953000" y="1895112"/>
            <a:ext cx="3571822" cy="35912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9" t="64636" r="71303" b="7129"/>
          <a:stretch/>
        </p:blipFill>
        <p:spPr>
          <a:xfrm>
            <a:off x="8115498" y="3717560"/>
            <a:ext cx="697236" cy="13604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6" t="68863" r="66240" b="7778"/>
          <a:stretch/>
        </p:blipFill>
        <p:spPr>
          <a:xfrm>
            <a:off x="3581400" y="3329169"/>
            <a:ext cx="798306" cy="10685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81722" y="2815824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Predicted generations</a:t>
            </a:r>
            <a:endParaRPr lang="en-US" sz="1400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7772400" y="3167536"/>
            <a:ext cx="1192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Predicted generations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63438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59" t="12393" r="13291" b="40575"/>
          <a:stretch/>
        </p:blipFill>
        <p:spPr>
          <a:xfrm>
            <a:off x="2498464" y="1631975"/>
            <a:ext cx="3886200" cy="46608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 smtClean="0"/>
              <a:t>Number of LDD (degrees over 38°C) accumulated during summer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6" t="61647" r="74969" b="20902"/>
          <a:stretch/>
        </p:blipFill>
        <p:spPr>
          <a:xfrm>
            <a:off x="5981252" y="3614556"/>
            <a:ext cx="806823" cy="119678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593976" y="3091336"/>
            <a:ext cx="15688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Average # accumulated LDD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11632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107" y="76200"/>
            <a:ext cx="8229600" cy="12510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Butterfly distribution data from 2 Citizen Science Projects</a:t>
            </a:r>
            <a:endParaRPr lang="en-US" sz="3600" dirty="0"/>
          </a:p>
        </p:txBody>
      </p:sp>
      <p:pic>
        <p:nvPicPr>
          <p:cNvPr id="3" name="Picture 2" descr="Animation_Spring_All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514600"/>
            <a:ext cx="4182894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16"/>
          <p:cNvSpPr txBox="1"/>
          <p:nvPr/>
        </p:nvSpPr>
        <p:spPr>
          <a:xfrm>
            <a:off x="415047" y="1600200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/>
              <a:t>Spring data: </a:t>
            </a:r>
          </a:p>
          <a:p>
            <a:pPr algn="ctr"/>
            <a:r>
              <a:rPr lang="en-US" sz="2400" dirty="0" smtClean="0"/>
              <a:t>Journey North</a:t>
            </a:r>
            <a:endParaRPr lang="en-US" sz="2400" dirty="0"/>
          </a:p>
        </p:txBody>
      </p:sp>
      <p:sp>
        <p:nvSpPr>
          <p:cNvPr id="5" name="TextBox 16"/>
          <p:cNvSpPr txBox="1"/>
          <p:nvPr/>
        </p:nvSpPr>
        <p:spPr>
          <a:xfrm>
            <a:off x="4335294" y="1600200"/>
            <a:ext cx="47325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/>
              <a:t>Summer data: North American Butterfly Association</a:t>
            </a:r>
            <a:endParaRPr lang="en-US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6" t="26471" r="56747" b="22617"/>
          <a:stretch/>
        </p:blipFill>
        <p:spPr bwMode="auto">
          <a:xfrm>
            <a:off x="4318356" y="2514600"/>
            <a:ext cx="4529351" cy="3692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" t="29956" r="95001" b="62691"/>
          <a:stretch/>
        </p:blipFill>
        <p:spPr bwMode="auto">
          <a:xfrm>
            <a:off x="6858000" y="5745576"/>
            <a:ext cx="1178005" cy="923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872812" y="5424055"/>
            <a:ext cx="11483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 smtClean="0"/>
              <a:t>No. Years</a:t>
            </a:r>
          </a:p>
        </p:txBody>
      </p:sp>
    </p:spTree>
    <p:extLst>
      <p:ext uri="{BB962C8B-B14F-4D97-AF65-F5344CB8AC3E}">
        <p14:creationId xmlns:p14="http://schemas.microsoft.com/office/powerpoint/2010/main" val="169000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915400" cy="1251062"/>
          </a:xfrm>
        </p:spPr>
        <p:txBody>
          <a:bodyPr>
            <a:noAutofit/>
          </a:bodyPr>
          <a:lstStyle/>
          <a:p>
            <a:r>
              <a:rPr lang="en-US" sz="3600" i="1" dirty="0" smtClean="0"/>
              <a:t>Spring: host-plant and climate resources both associated with monarch distributions</a:t>
            </a:r>
            <a:endParaRPr lang="en-US" sz="36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42" t="38937" r="25052"/>
          <a:stretch/>
        </p:blipFill>
        <p:spPr>
          <a:xfrm>
            <a:off x="304800" y="1752600"/>
            <a:ext cx="4212532" cy="36956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5552739"/>
            <a:ext cx="411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center of milkweed diversity in TX is associated with the greatest number of spring monarch sightings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2000" y="1497071"/>
            <a:ext cx="2938625" cy="369332"/>
          </a:xfrm>
          <a:prstGeom prst="rect">
            <a:avLst/>
          </a:prstGeom>
          <a:solidFill>
            <a:schemeClr val="bg1">
              <a:alpha val="69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MILKWEED DISTRIBUTIONS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2" t="61490" r="64616" b="20988"/>
          <a:stretch/>
        </p:blipFill>
        <p:spPr>
          <a:xfrm>
            <a:off x="1873020" y="4623099"/>
            <a:ext cx="673560" cy="72345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37349" y="4038324"/>
            <a:ext cx="1747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Modeled species predicted present</a:t>
            </a:r>
            <a:endParaRPr lang="en-US" sz="1600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0" t="70347" r="62505" b="10281"/>
          <a:stretch/>
        </p:blipFill>
        <p:spPr>
          <a:xfrm>
            <a:off x="3975972" y="2636486"/>
            <a:ext cx="1264855" cy="137944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975972" y="2081631"/>
            <a:ext cx="1367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# observations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2402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915400" cy="1251062"/>
          </a:xfrm>
        </p:spPr>
        <p:txBody>
          <a:bodyPr>
            <a:noAutofit/>
          </a:bodyPr>
          <a:lstStyle/>
          <a:p>
            <a:r>
              <a:rPr lang="en-US" sz="3600" i="1" dirty="0"/>
              <a:t>Spring: host-plant and climate resources both associated with monarch distributions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42" t="19987" r="13911" b="45755"/>
          <a:stretch/>
        </p:blipFill>
        <p:spPr>
          <a:xfrm>
            <a:off x="5329856" y="2074807"/>
            <a:ext cx="3336420" cy="33734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42" t="38937" r="25052"/>
          <a:stretch/>
        </p:blipFill>
        <p:spPr>
          <a:xfrm>
            <a:off x="304800" y="1752600"/>
            <a:ext cx="4212532" cy="36956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5552739"/>
            <a:ext cx="411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center of milkweed diversity in TX is associated with the greatest number of spring monarch sightings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029200" y="5552739"/>
            <a:ext cx="411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Monarch sightings in spring reaches their northern-most distribution within a zone where there is warmth for growth, but not enough for a full spring generation.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2000" y="1497071"/>
            <a:ext cx="2938625" cy="369332"/>
          </a:xfrm>
          <a:prstGeom prst="rect">
            <a:avLst/>
          </a:prstGeom>
          <a:solidFill>
            <a:schemeClr val="bg1">
              <a:alpha val="69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MILKWEED DISTRIBUTIONS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456697" y="1567934"/>
            <a:ext cx="2687852" cy="369332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GROWING DEGREE DAYS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2" t="61490" r="64616" b="20988"/>
          <a:stretch/>
        </p:blipFill>
        <p:spPr>
          <a:xfrm>
            <a:off x="1873020" y="4623099"/>
            <a:ext cx="673560" cy="72345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37349" y="4038324"/>
            <a:ext cx="1747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Modeled species predicted present</a:t>
            </a:r>
            <a:endParaRPr lang="en-US" sz="1600" i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6" t="68863" r="66240" b="7778"/>
          <a:stretch/>
        </p:blipFill>
        <p:spPr>
          <a:xfrm>
            <a:off x="7322813" y="4088802"/>
            <a:ext cx="798306" cy="106859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257106" y="4088802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Predicted generations</a:t>
            </a:r>
            <a:endParaRPr lang="en-US" sz="1400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0" t="70347" r="62505" b="10281"/>
          <a:stretch/>
        </p:blipFill>
        <p:spPr>
          <a:xfrm>
            <a:off x="3975972" y="2636486"/>
            <a:ext cx="1264855" cy="137944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975972" y="2081631"/>
            <a:ext cx="1367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# observations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7969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70" t="15565" r="22500" b="14391"/>
          <a:stretch/>
        </p:blipFill>
        <p:spPr>
          <a:xfrm>
            <a:off x="172567" y="1588553"/>
            <a:ext cx="4117489" cy="39297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915400" cy="1251062"/>
          </a:xfrm>
        </p:spPr>
        <p:txBody>
          <a:bodyPr>
            <a:noAutofit/>
          </a:bodyPr>
          <a:lstStyle/>
          <a:p>
            <a:r>
              <a:rPr lang="en-US" sz="3400" i="1" dirty="0" smtClean="0"/>
              <a:t>Are </a:t>
            </a:r>
            <a:r>
              <a:rPr lang="en-US" sz="3400" i="1" dirty="0"/>
              <a:t>host-plant </a:t>
            </a:r>
            <a:r>
              <a:rPr lang="en-US" sz="3400" i="1" dirty="0" smtClean="0"/>
              <a:t>and climate resources strongly associated with summer monarch distributions?</a:t>
            </a:r>
            <a:endParaRPr lang="en-US" sz="34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59612" y="5553182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Monarch distributions north of center of milkweed </a:t>
            </a:r>
            <a:r>
              <a:rPr lang="en-US" dirty="0" smtClean="0"/>
              <a:t>diversity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78607" y="1441844"/>
            <a:ext cx="2411238" cy="369332"/>
          </a:xfrm>
          <a:prstGeom prst="rect">
            <a:avLst/>
          </a:prstGeom>
          <a:solidFill>
            <a:schemeClr val="bg1">
              <a:alpha val="69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MILKWEED DIVERSITY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57595" y="4915485"/>
            <a:ext cx="174743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Modeled species predicted present</a:t>
            </a:r>
            <a:endParaRPr lang="en-US" sz="1600" i="1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2" t="61490" r="64616" b="7765"/>
          <a:stretch/>
        </p:blipFill>
        <p:spPr>
          <a:xfrm>
            <a:off x="3643390" y="4283337"/>
            <a:ext cx="673560" cy="126940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4" t="66327" r="66680" b="7477"/>
          <a:stretch/>
        </p:blipFill>
        <p:spPr>
          <a:xfrm>
            <a:off x="4114800" y="2989475"/>
            <a:ext cx="753791" cy="1234148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768333" y="2681698"/>
            <a:ext cx="1192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Monarchs/PH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366678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50" t="3442" r="17689" b="26671"/>
          <a:stretch/>
        </p:blipFill>
        <p:spPr>
          <a:xfrm>
            <a:off x="159037" y="1484369"/>
            <a:ext cx="4243975" cy="40158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915400" cy="1251062"/>
          </a:xfrm>
        </p:spPr>
        <p:txBody>
          <a:bodyPr>
            <a:noAutofit/>
          </a:bodyPr>
          <a:lstStyle/>
          <a:p>
            <a:r>
              <a:rPr lang="en-US" sz="3400" i="1" dirty="0"/>
              <a:t>Are host-plant and climate resources </a:t>
            </a:r>
            <a:r>
              <a:rPr lang="en-US" sz="3400" i="1" dirty="0" smtClean="0"/>
              <a:t>associated </a:t>
            </a:r>
            <a:r>
              <a:rPr lang="en-US" sz="3400" i="1" dirty="0"/>
              <a:t>with summer monarch distributions?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612" y="5553182"/>
            <a:ext cx="434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Monarch distributions north of center of milkweed </a:t>
            </a:r>
            <a:r>
              <a:rPr lang="en-US" dirty="0" smtClean="0"/>
              <a:t>diversity – </a:t>
            </a:r>
            <a:r>
              <a:rPr lang="en-US" u="sng" dirty="0" smtClean="0"/>
              <a:t>but recall that their primary host (</a:t>
            </a:r>
            <a:r>
              <a:rPr lang="en-US" i="1" u="sng" dirty="0" smtClean="0"/>
              <a:t>A. </a:t>
            </a:r>
            <a:r>
              <a:rPr lang="en-US" i="1" u="sng" dirty="0" err="1" smtClean="0"/>
              <a:t>syriaca</a:t>
            </a:r>
            <a:r>
              <a:rPr lang="en-US" u="sng" dirty="0" smtClean="0"/>
              <a:t>) is distributed throughout.</a:t>
            </a:r>
            <a:endParaRPr lang="en-US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678607" y="1441844"/>
            <a:ext cx="2938625" cy="369332"/>
          </a:xfrm>
          <a:prstGeom prst="rect">
            <a:avLst/>
          </a:prstGeom>
          <a:solidFill>
            <a:schemeClr val="bg1">
              <a:alpha val="69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MILKWEED DISTRIBUTIONS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57595" y="4915485"/>
            <a:ext cx="174743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Modeled species predicted present</a:t>
            </a:r>
            <a:endParaRPr lang="en-US" sz="1600" i="1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2" t="61490" r="64616" b="7765"/>
          <a:stretch/>
        </p:blipFill>
        <p:spPr>
          <a:xfrm>
            <a:off x="3643390" y="4283337"/>
            <a:ext cx="673560" cy="126940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4" t="66327" r="66680" b="7477"/>
          <a:stretch/>
        </p:blipFill>
        <p:spPr>
          <a:xfrm>
            <a:off x="4114800" y="2989475"/>
            <a:ext cx="753791" cy="123414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768333" y="2681698"/>
            <a:ext cx="1192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Monarchs/PH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372956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04800"/>
            <a:ext cx="8915400" cy="788988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en-US" sz="3600" dirty="0" smtClean="0"/>
              <a:t>Correlative  vs. Mechanistic Species Distribution Models (SDMs) </a:t>
            </a:r>
            <a:endParaRPr lang="en-US" sz="3600" dirty="0"/>
          </a:p>
        </p:txBody>
      </p:sp>
      <p:sp>
        <p:nvSpPr>
          <p:cNvPr id="6149" name="TextBox 4"/>
          <p:cNvSpPr txBox="1">
            <a:spLocks noChangeArrowheads="1"/>
          </p:cNvSpPr>
          <p:nvPr/>
        </p:nvSpPr>
        <p:spPr bwMode="auto">
          <a:xfrm>
            <a:off x="-1" y="1428279"/>
            <a:ext cx="5334001" cy="5165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7800" indent="-177800" algn="l">
              <a:lnSpc>
                <a:spcPct val="95000"/>
              </a:lnSpc>
              <a:buFont typeface="Arial" charset="0"/>
              <a:buChar char="•"/>
            </a:pPr>
            <a:endParaRPr lang="en-US" sz="1100" dirty="0" smtClean="0"/>
          </a:p>
          <a:p>
            <a:pPr marL="177800" indent="-177800" algn="l">
              <a:lnSpc>
                <a:spcPct val="95000"/>
              </a:lnSpc>
              <a:buFont typeface="Arial" charset="0"/>
              <a:buChar char="•"/>
            </a:pPr>
            <a:r>
              <a:rPr lang="en-US" sz="2400" dirty="0" smtClean="0"/>
              <a:t>Correlative (“Niche”) SDMs use occurrence data </a:t>
            </a:r>
            <a:r>
              <a:rPr lang="en-US" sz="2400" dirty="0"/>
              <a:t>to </a:t>
            </a:r>
            <a:r>
              <a:rPr lang="en-US" sz="2400" dirty="0" smtClean="0"/>
              <a:t>infer ranges</a:t>
            </a:r>
            <a:endParaRPr lang="en-US" sz="2400" dirty="0"/>
          </a:p>
          <a:p>
            <a:pPr marL="627063" lvl="1" indent="-169863">
              <a:lnSpc>
                <a:spcPct val="95000"/>
              </a:lnSpc>
              <a:buFont typeface="Arial" charset="0"/>
              <a:buChar char="•"/>
            </a:pPr>
            <a:r>
              <a:rPr lang="en-US" sz="2400" dirty="0" smtClean="0"/>
              <a:t>BENEFITS: Long history, broad applicability </a:t>
            </a:r>
          </a:p>
          <a:p>
            <a:pPr marL="627063" lvl="1" indent="-169863">
              <a:lnSpc>
                <a:spcPct val="95000"/>
              </a:lnSpc>
              <a:buFont typeface="Arial" charset="0"/>
              <a:buChar char="•"/>
            </a:pPr>
            <a:r>
              <a:rPr lang="en-US" sz="2400" dirty="0" smtClean="0"/>
              <a:t>DRAWBACKS: Weak basis for causation, lack of test data</a:t>
            </a:r>
          </a:p>
          <a:p>
            <a:pPr marL="169863" indent="-169863">
              <a:lnSpc>
                <a:spcPct val="95000"/>
              </a:lnSpc>
              <a:buFont typeface="Arial" charset="0"/>
              <a:buChar char="•"/>
            </a:pPr>
            <a:r>
              <a:rPr lang="en-US" sz="2400" dirty="0" smtClean="0"/>
              <a:t> Mechanistic (“process”) models use knowledge of species’ responses to abiotic or biotic conditions to predict ranges</a:t>
            </a:r>
          </a:p>
          <a:p>
            <a:pPr marL="627063" lvl="1" indent="-169863">
              <a:lnSpc>
                <a:spcPct val="95000"/>
              </a:lnSpc>
              <a:buFont typeface="Arial" charset="0"/>
              <a:buChar char="•"/>
            </a:pPr>
            <a:r>
              <a:rPr lang="en-US" sz="2400" dirty="0" smtClean="0"/>
              <a:t>BENEFITS: </a:t>
            </a:r>
            <a:r>
              <a:rPr lang="en-US" sz="2400" i="1" dirty="0" smtClean="0"/>
              <a:t>A priori </a:t>
            </a:r>
            <a:r>
              <a:rPr lang="en-US" sz="2400" dirty="0" smtClean="0"/>
              <a:t>predictions of causal mechanisms can be tested with independent data</a:t>
            </a:r>
          </a:p>
          <a:p>
            <a:pPr marL="627063" lvl="1" indent="-169863">
              <a:lnSpc>
                <a:spcPct val="95000"/>
              </a:lnSpc>
              <a:buFont typeface="Arial" charset="0"/>
              <a:buChar char="•"/>
            </a:pPr>
            <a:r>
              <a:rPr lang="en-US" sz="2400" dirty="0" smtClean="0"/>
              <a:t>DRAWBACKS: Species-specific</a:t>
            </a:r>
            <a:endParaRPr lang="en-US" sz="2400" i="1" dirty="0" smtClean="0"/>
          </a:p>
        </p:txBody>
      </p:sp>
      <p:pic>
        <p:nvPicPr>
          <p:cNvPr id="7" name="Picture 5" descr="OregonLab1.jpg"/>
          <p:cNvPicPr>
            <a:picLocks noChangeAspect="1"/>
          </p:cNvPicPr>
          <p:nvPr/>
        </p:nvPicPr>
        <p:blipFill>
          <a:blip r:embed="rId3" cstate="print"/>
          <a:srcRect r="20634"/>
          <a:stretch>
            <a:fillRect/>
          </a:stretch>
        </p:blipFill>
        <p:spPr bwMode="auto">
          <a:xfrm>
            <a:off x="5474555" y="3974361"/>
            <a:ext cx="2774950" cy="262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http://images.sciencedaily.com/2008/12/081229105039-large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912" t="-55237" r="105912" b="122167"/>
          <a:stretch/>
        </p:blipFill>
        <p:spPr bwMode="auto">
          <a:xfrm>
            <a:off x="2286000" y="-1600200"/>
            <a:ext cx="2857500" cy="1886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images.sciencedaily.com/2008/12/081229105039-large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66571"/>
          <a:stretch/>
        </p:blipFill>
        <p:spPr bwMode="auto">
          <a:xfrm>
            <a:off x="5474555" y="1600200"/>
            <a:ext cx="2857500" cy="1907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74555" y="3405723"/>
            <a:ext cx="285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Banks et al. 2008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35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50" t="3442" r="17689" b="26671"/>
          <a:stretch/>
        </p:blipFill>
        <p:spPr>
          <a:xfrm>
            <a:off x="159037" y="1484369"/>
            <a:ext cx="4243975" cy="401589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96" t="13647" r="20159" b="43411"/>
          <a:stretch/>
        </p:blipFill>
        <p:spPr>
          <a:xfrm>
            <a:off x="4961067" y="1626510"/>
            <a:ext cx="2963733" cy="37736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915400" cy="1251062"/>
          </a:xfrm>
        </p:spPr>
        <p:txBody>
          <a:bodyPr>
            <a:noAutofit/>
          </a:bodyPr>
          <a:lstStyle/>
          <a:p>
            <a:r>
              <a:rPr lang="en-US" sz="3400" i="1" dirty="0"/>
              <a:t>Are host-plant and climate resources strongly associated with summer monarch distributions?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612" y="5553182"/>
            <a:ext cx="434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Monarch distributions north of center of milkweed diversity – </a:t>
            </a:r>
            <a:r>
              <a:rPr lang="en-US" u="sng" dirty="0" smtClean="0"/>
              <a:t>but recall that their primary host (</a:t>
            </a:r>
            <a:r>
              <a:rPr lang="en-US" i="1" u="sng" dirty="0" smtClean="0"/>
              <a:t>A. </a:t>
            </a:r>
            <a:r>
              <a:rPr lang="en-US" i="1" u="sng" dirty="0" err="1" smtClean="0"/>
              <a:t>syriaca</a:t>
            </a:r>
            <a:r>
              <a:rPr lang="en-US" u="sng" dirty="0" smtClean="0"/>
              <a:t>) is distributed throughout.</a:t>
            </a:r>
            <a:endParaRPr lang="en-US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5029200" y="5552739"/>
            <a:ext cx="411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Monarch distributions north of where the maximum number of generations are predicted, but south of where multiple generations aren’t possible.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78607" y="1441844"/>
            <a:ext cx="2938625" cy="369332"/>
          </a:xfrm>
          <a:prstGeom prst="rect">
            <a:avLst/>
          </a:prstGeom>
          <a:solidFill>
            <a:schemeClr val="bg1">
              <a:alpha val="69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MILKWEED DISTRIBUTIONS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456697" y="1567934"/>
            <a:ext cx="2687852" cy="369332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GROWING DEGREE DAYS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57595" y="4915485"/>
            <a:ext cx="174743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Modeled species predicted present</a:t>
            </a:r>
            <a:endParaRPr lang="en-US" sz="1600" i="1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2" t="61490" r="64616" b="7765"/>
          <a:stretch/>
        </p:blipFill>
        <p:spPr>
          <a:xfrm>
            <a:off x="3643390" y="4283337"/>
            <a:ext cx="673560" cy="126940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9" t="64636" r="71303" b="7129"/>
          <a:stretch/>
        </p:blipFill>
        <p:spPr>
          <a:xfrm>
            <a:off x="8199015" y="2460486"/>
            <a:ext cx="697236" cy="136040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951266" y="1937266"/>
            <a:ext cx="1192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Predicted generations</a:t>
            </a:r>
            <a:endParaRPr lang="en-US" sz="1400" i="1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4" t="66327" r="66680" b="7477"/>
          <a:stretch/>
        </p:blipFill>
        <p:spPr>
          <a:xfrm>
            <a:off x="4114800" y="2989475"/>
            <a:ext cx="753791" cy="123414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768333" y="2681698"/>
            <a:ext cx="1192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Monarchs/PH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95439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i="1" dirty="0" smtClean="0"/>
              <a:t>Are monarchs avoiding excessive heat?</a:t>
            </a:r>
            <a:endParaRPr lang="en-US" sz="3600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21" t="4399" r="15137" b="13476"/>
          <a:stretch/>
        </p:blipFill>
        <p:spPr>
          <a:xfrm>
            <a:off x="762000" y="1799229"/>
            <a:ext cx="4114800" cy="46484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6" t="61647" r="74969" b="20902"/>
          <a:stretch/>
        </p:blipFill>
        <p:spPr>
          <a:xfrm>
            <a:off x="4473388" y="4954193"/>
            <a:ext cx="806823" cy="11967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25153" y="4419600"/>
            <a:ext cx="15688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Average number of accumulated LDD</a:t>
            </a:r>
            <a:endParaRPr lang="en-US" sz="14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5029200" y="2362200"/>
            <a:ext cx="31150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Monarchs seem to be found where they are least likely to encounter temperatures above 38°C.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4" t="66327" r="66680" b="7477"/>
          <a:stretch/>
        </p:blipFill>
        <p:spPr>
          <a:xfrm>
            <a:off x="5998500" y="4914558"/>
            <a:ext cx="753791" cy="12341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652033" y="4606781"/>
            <a:ext cx="1192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Monarchs/PH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312153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7059626" cy="5105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Built models of milkweed distributions and GDD/LDD</a:t>
            </a:r>
          </a:p>
          <a:p>
            <a:pPr marL="118872" indent="0">
              <a:buNone/>
            </a:pPr>
            <a:r>
              <a:rPr lang="en-US" sz="2400" dirty="0" smtClean="0"/>
              <a:t> </a:t>
            </a:r>
          </a:p>
          <a:p>
            <a:r>
              <a:rPr lang="en-US" sz="2400" dirty="0" smtClean="0"/>
              <a:t>Spring: Northward migration limited by energy for growth, seems concentrated near the center of milkweed availability</a:t>
            </a:r>
          </a:p>
          <a:p>
            <a:endParaRPr lang="en-US" sz="2400" dirty="0" smtClean="0"/>
          </a:p>
          <a:p>
            <a:r>
              <a:rPr lang="en-US" sz="2400" dirty="0" smtClean="0"/>
              <a:t>Summer: Southern limits driven by stressful temperatures, northern by host-plant availability and sufficient energy for multiple generations</a:t>
            </a:r>
          </a:p>
          <a:p>
            <a:endParaRPr lang="en-US" dirty="0" smtClean="0"/>
          </a:p>
        </p:txBody>
      </p:sp>
      <p:pic>
        <p:nvPicPr>
          <p:cNvPr id="4" name="Picture 2" descr="5 instars d"/>
          <p:cNvPicPr>
            <a:picLocks noChangeAspect="1" noChangeArrowheads="1"/>
          </p:cNvPicPr>
          <p:nvPr/>
        </p:nvPicPr>
        <p:blipFill rotWithShape="1"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7" t="30377" r="9697" b="28106"/>
          <a:stretch/>
        </p:blipFill>
        <p:spPr bwMode="auto">
          <a:xfrm rot="16200000">
            <a:off x="5479735" y="3193735"/>
            <a:ext cx="5320356" cy="2008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256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19600" cy="4876799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 smtClean="0"/>
              <a:t>Monarch Citizen Scientists for documenting monarch distributions</a:t>
            </a:r>
          </a:p>
          <a:p>
            <a:r>
              <a:rPr lang="en-US" sz="2400" dirty="0" smtClean="0"/>
              <a:t>Elizabeth Howard and Journey North Staff, Jeff </a:t>
            </a:r>
            <a:r>
              <a:rPr lang="en-US" sz="2400" dirty="0" err="1" smtClean="0"/>
              <a:t>Glassberg</a:t>
            </a:r>
            <a:r>
              <a:rPr lang="en-US" sz="2400" dirty="0" smtClean="0"/>
              <a:t> and NABA Staff, </a:t>
            </a:r>
            <a:r>
              <a:rPr lang="en-US" sz="2400" dirty="0" err="1" smtClean="0"/>
              <a:t>Xerces</a:t>
            </a:r>
            <a:r>
              <a:rPr lang="en-US" sz="2400" dirty="0" smtClean="0"/>
              <a:t> Society for starting and maintaining Journey North and Fourth of July Butterfly Counts</a:t>
            </a:r>
          </a:p>
          <a:p>
            <a:r>
              <a:rPr lang="en-US" sz="2400" dirty="0"/>
              <a:t>Emily </a:t>
            </a:r>
            <a:r>
              <a:rPr lang="en-US" sz="2400" dirty="0" err="1"/>
              <a:t>Voelker</a:t>
            </a:r>
            <a:r>
              <a:rPr lang="en-US" sz="2400" dirty="0"/>
              <a:t> </a:t>
            </a:r>
            <a:r>
              <a:rPr lang="en-US" sz="2400" dirty="0" smtClean="0"/>
              <a:t>for helping compile the </a:t>
            </a:r>
            <a:r>
              <a:rPr lang="en-US" sz="2400" dirty="0"/>
              <a:t>milkweed database </a:t>
            </a:r>
            <a:endParaRPr lang="en-US" sz="2400" dirty="0" smtClean="0"/>
          </a:p>
          <a:p>
            <a:r>
              <a:rPr lang="en-US" sz="2400" dirty="0" smtClean="0"/>
              <a:t>NSF </a:t>
            </a:r>
            <a:r>
              <a:rPr lang="en-US" sz="2400" dirty="0"/>
              <a:t># DBI-1052875 to SESYNC, ABI-1147049 to SESYNC and </a:t>
            </a:r>
            <a:r>
              <a:rPr lang="en-US" sz="2400" dirty="0" smtClean="0"/>
              <a:t>UMD for providing funding</a:t>
            </a:r>
            <a:endParaRPr lang="en-US" sz="2400" dirty="0"/>
          </a:p>
          <a:p>
            <a:r>
              <a:rPr lang="en-US" sz="2400" dirty="0" smtClean="0"/>
              <a:t>USGS’s</a:t>
            </a:r>
            <a:r>
              <a:rPr lang="en-US" sz="2400" dirty="0"/>
              <a:t> John Wesley Powell Center for Analysis and Synthesis working group</a:t>
            </a:r>
            <a:r>
              <a:rPr lang="en-US" sz="2400" dirty="0" smtClean="0"/>
              <a:t>, </a:t>
            </a:r>
            <a:r>
              <a:rPr lang="en-US" sz="2400" i="1" dirty="0" smtClean="0"/>
              <a:t>Animal </a:t>
            </a:r>
            <a:r>
              <a:rPr lang="en-US" sz="2400" i="1" dirty="0"/>
              <a:t>Migration and Spatial Subsidies: Establishing a Framework for Conservation </a:t>
            </a:r>
            <a:r>
              <a:rPr lang="en-US" sz="2400" i="1" dirty="0" smtClean="0"/>
              <a:t>Markets,</a:t>
            </a:r>
            <a:r>
              <a:rPr lang="en-US" sz="2400" dirty="0" smtClean="0"/>
              <a:t> for good conversations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817427"/>
            <a:ext cx="3348736" cy="4267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0" y="6084627"/>
            <a:ext cx="2586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Photo by Tony Gomez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7331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Towards a modeling platform for monarchs and other butterflies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229600" cy="508280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Our goal is to develop a modeling framework that can account for both climate and host-plant resources</a:t>
            </a:r>
          </a:p>
          <a:p>
            <a:pPr lvl="1"/>
            <a:r>
              <a:rPr lang="en-US" dirty="0" smtClean="0"/>
              <a:t>Host-plant distributions and climate expressed as GDD and LDD may prove to be a useful modeling framework for many species of butterflies (and potentially other invertebrate herbivores) – meaning this approach could provide a general mechanistic model for understanding butterfly range dynamics</a:t>
            </a:r>
          </a:p>
          <a:p>
            <a:pPr lvl="1"/>
            <a:r>
              <a:rPr lang="en-US" dirty="0" smtClean="0"/>
              <a:t>Species interactions may also be critical for many species, and that may require more species-specific approaches</a:t>
            </a:r>
          </a:p>
          <a:p>
            <a:r>
              <a:rPr lang="en-US" dirty="0" smtClean="0"/>
              <a:t>For the monarch, we want to be able to use this platform to explore many issues of conservation concern:</a:t>
            </a:r>
          </a:p>
          <a:p>
            <a:pPr lvl="1"/>
            <a:r>
              <a:rPr lang="en-US" dirty="0" smtClean="0"/>
              <a:t>Loss of milkweed habitat in the </a:t>
            </a:r>
            <a:r>
              <a:rPr lang="en-US" dirty="0" err="1" smtClean="0"/>
              <a:t>midwest</a:t>
            </a:r>
            <a:r>
              <a:rPr lang="en-US" dirty="0" smtClean="0"/>
              <a:t> due to Roundup-Ready crops</a:t>
            </a:r>
          </a:p>
          <a:p>
            <a:pPr lvl="1"/>
            <a:r>
              <a:rPr lang="en-US" dirty="0" smtClean="0"/>
              <a:t>Increase in winter breeding in the southern US</a:t>
            </a:r>
          </a:p>
          <a:p>
            <a:pPr lvl="1"/>
            <a:r>
              <a:rPr lang="en-US" dirty="0" smtClean="0"/>
              <a:t>Track population trends and try to pinpoint their cause or causes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7686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Milkweed species modeled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4224282"/>
              </p:ext>
            </p:extLst>
          </p:nvPr>
        </p:nvGraphicFramePr>
        <p:xfrm>
          <a:off x="1143000" y="1752600"/>
          <a:ext cx="2362200" cy="46259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0651"/>
                <a:gridCol w="444472"/>
                <a:gridCol w="400651"/>
                <a:gridCol w="400651"/>
                <a:gridCol w="715775"/>
              </a:tblGrid>
              <a:tr h="125331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Season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67" marR="6267" marT="62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Sp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67" marR="6267" marT="62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Start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67" marR="6267" marT="62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Thinned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67" marR="6267" marT="62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species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67" marR="6267" marT="6267" marB="0" anchor="b"/>
                </a:tc>
              </a:tr>
              <a:tr h="125331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Summer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67" marR="6267" marT="62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AS_AS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67" marR="6267" marT="62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916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67" marR="6267" marT="62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125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67" marR="6267" marT="62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asperula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67" marR="6267" marT="6267" marB="0" anchor="b"/>
                </a:tc>
              </a:tr>
              <a:tr h="226849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Summer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67" marR="6267" marT="62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AS_CURA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67" marR="6267" marT="62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488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67" marR="6267" marT="62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146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67" marR="6267" marT="62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curassavica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67" marR="6267" marT="6267" marB="0" anchor="b"/>
                </a:tc>
              </a:tr>
              <a:tr h="125331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Summer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67" marR="6267" marT="62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AS_EX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67" marR="6267" marT="62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329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67" marR="6267" marT="62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90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67" marR="6267" marT="62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exaltata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67" marR="6267" marT="6267" marB="0" anchor="b"/>
                </a:tc>
              </a:tr>
              <a:tr h="226849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Summer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67" marR="6267" marT="62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AS_FA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67" marR="6267" marT="62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273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67" marR="6267" marT="62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82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67" marR="6267" marT="62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fascicularis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67" marR="6267" marT="6267" marB="0" anchor="b"/>
                </a:tc>
              </a:tr>
              <a:tr h="226849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Summer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67" marR="6267" marT="62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AS_GL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67" marR="6267" marT="62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181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67" marR="6267" marT="62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75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67" marR="6267" marT="62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glaucescens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67" marR="6267" marT="6267" marB="0" anchor="b"/>
                </a:tc>
              </a:tr>
              <a:tr h="125331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Summer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67" marR="6267" marT="62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AS_HI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67" marR="6267" marT="62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377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67" marR="6267" marT="62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62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67" marR="6267" marT="62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hirtella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67" marR="6267" marT="6267" marB="0" anchor="b"/>
                </a:tc>
              </a:tr>
              <a:tr h="125331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Summer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67" marR="6267" marT="62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AS_INC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67" marR="6267" marT="62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2309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67" marR="6267" marT="62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244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67" marR="6267" marT="62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incarnata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67" marR="6267" marT="6267" marB="0" anchor="b"/>
                </a:tc>
              </a:tr>
              <a:tr h="226849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Summer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67" marR="6267" marT="62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AS_INV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67" marR="6267" marT="62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279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67" marR="6267" marT="62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53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67" marR="6267" marT="62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involucrata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67" marR="6267" marT="6267" marB="0" anchor="b"/>
                </a:tc>
              </a:tr>
              <a:tr h="226849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Summer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67" marR="6267" marT="62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AS_LANU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67" marR="6267" marT="62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121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67" marR="6267" marT="62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62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67" marR="6267" marT="62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lanuginosa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67" marR="6267" marT="6267" marB="0" anchor="b"/>
                </a:tc>
              </a:tr>
              <a:tr h="125331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Summer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67" marR="6267" marT="62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AS_LAT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67" marR="6267" marT="62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253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67" marR="6267" marT="62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80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67" marR="6267" marT="62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latifolia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67" marR="6267" marT="6267" marB="0" anchor="b"/>
                </a:tc>
              </a:tr>
              <a:tr h="125331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Summer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67" marR="6267" marT="62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AS_LINA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67" marR="6267" marT="62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461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67" marR="6267" marT="62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107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67" marR="6267" marT="62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linaria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67" marR="6267" marT="6267" marB="0" anchor="b"/>
                </a:tc>
              </a:tr>
              <a:tr h="226849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Summer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67" marR="6267" marT="62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AS_OE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67" marR="6267" marT="62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214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67" marR="6267" marT="62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90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67" marR="6267" marT="62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oenotheroides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67" marR="6267" marT="6267" marB="0" anchor="b"/>
                </a:tc>
              </a:tr>
              <a:tr h="125331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Summer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67" marR="6267" marT="62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AS_OV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67" marR="6267" marT="62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138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67" marR="6267" marT="62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54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67" marR="6267" marT="62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ovalifolia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67" marR="6267" marT="6267" marB="0" anchor="b"/>
                </a:tc>
              </a:tr>
              <a:tr h="125331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Summer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67" marR="6267" marT="62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AS_PER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67" marR="6267" marT="62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161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67" marR="6267" marT="62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58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67" marR="6267" marT="62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perennis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67" marR="6267" marT="6267" marB="0" anchor="b"/>
                </a:tc>
              </a:tr>
              <a:tr h="125331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Summer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67" marR="6267" marT="62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AS_PUM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67" marR="6267" marT="62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282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67" marR="6267" marT="62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59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67" marR="6267" marT="62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pumila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67" marR="6267" marT="6267" marB="0" anchor="b"/>
                </a:tc>
              </a:tr>
              <a:tr h="226849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Summer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67" marR="6267" marT="62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AS_PUR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67" marR="6267" marT="62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379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67" marR="6267" marT="62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91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67" marR="6267" marT="62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purpurascens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67" marR="6267" marT="6267" marB="0" anchor="b"/>
                </a:tc>
              </a:tr>
              <a:tr h="226849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Summer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67" marR="6267" marT="62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AS_QUAD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67" marR="6267" marT="62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409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67" marR="6267" marT="62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104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67" marR="6267" marT="62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quadrifolia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67" marR="6267" marT="6267" marB="0" anchor="b"/>
                </a:tc>
              </a:tr>
              <a:tr h="125331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Summer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67" marR="6267" marT="62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AS_SPEC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67" marR="6267" marT="62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1138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67" marR="6267" marT="62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180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67" marR="6267" marT="62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speciosa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67" marR="6267" marT="6267" marB="0" anchor="b"/>
                </a:tc>
              </a:tr>
              <a:tr h="226849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Summer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67" marR="6267" marT="62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AS_STEN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67" marR="6267" marT="62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250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67" marR="6267" marT="62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74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67" marR="6267" marT="62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stenophylla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67" marR="6267" marT="6267" marB="0" anchor="b"/>
                </a:tc>
              </a:tr>
              <a:tr h="226849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Summer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67" marR="6267" marT="62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AS_SUBV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67" marR="6267" marT="62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855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67" marR="6267" marT="62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108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67" marR="6267" marT="62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subverticillata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67" marR="6267" marT="6267" marB="0" anchor="b"/>
                </a:tc>
              </a:tr>
              <a:tr h="125331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Summer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67" marR="6267" marT="62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AS_SUL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67" marR="6267" marT="62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314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67" marR="6267" marT="62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67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67" marR="6267" marT="62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sullivantii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67" marR="6267" marT="6267" marB="0" anchor="b"/>
                </a:tc>
              </a:tr>
              <a:tr h="125331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Summer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67" marR="6267" marT="62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AS_SYR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67" marR="6267" marT="62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1457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67" marR="6267" marT="62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184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67" marR="6267" marT="62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syriaca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67" marR="6267" marT="6267" marB="0" anchor="b"/>
                </a:tc>
              </a:tr>
              <a:tr h="125331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Summer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67" marR="6267" marT="62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AS_TUB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67" marR="6267" marT="62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1818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67" marR="6267" marT="62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255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67" marR="6267" marT="62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tuberosa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67" marR="6267" marT="6267" marB="0" anchor="b"/>
                </a:tc>
              </a:tr>
              <a:tr h="125331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Summer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67" marR="6267" marT="62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AS_VAR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67" marR="6267" marT="62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183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67" marR="6267" marT="62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76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67" marR="6267" marT="62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variegata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67" marR="6267" marT="6267" marB="0" anchor="b"/>
                </a:tc>
              </a:tr>
              <a:tr h="226849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Summer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67" marR="6267" marT="62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AS_VERT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67" marR="6267" marT="62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1398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67" marR="6267" marT="62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195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67" marR="6267" marT="62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verticillata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67" marR="6267" marT="6267" marB="0" anchor="b"/>
                </a:tc>
              </a:tr>
              <a:tr h="125331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Summer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67" marR="6267" marT="62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AS_VIRIDF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67" marR="6267" marT="62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1088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67" marR="6267" marT="62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192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67" marR="6267" marT="62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viridiflora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67" marR="6267" marT="6267" marB="0" anchor="b"/>
                </a:tc>
              </a:tr>
              <a:tr h="125331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Summer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67" marR="6267" marT="62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AS_VIRIDI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67" marR="6267" marT="62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376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67" marR="6267" marT="62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86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67" marR="6267" marT="62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 err="1">
                          <a:effectLst/>
                        </a:rPr>
                        <a:t>viridis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67" marR="6267" marT="6267" marB="0" anchor="b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0996900"/>
              </p:ext>
            </p:extLst>
          </p:nvPr>
        </p:nvGraphicFramePr>
        <p:xfrm>
          <a:off x="4343400" y="2362200"/>
          <a:ext cx="3581400" cy="1143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6280"/>
                <a:gridCol w="716280"/>
                <a:gridCol w="716280"/>
                <a:gridCol w="518160"/>
                <a:gridCol w="9144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Spring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AS_AS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113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asperula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Spring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AS_CURA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338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effectLst/>
                        </a:rPr>
                        <a:t>curassavica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Spring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AS_GL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glaucescens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Spring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AS_LINA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153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linaria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Spring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AS_SUBU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subulata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Spring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AS_VIRIDI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72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52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effectLst/>
                        </a:rPr>
                        <a:t>viridis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195549" y="3810000"/>
            <a:ext cx="4191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predictor </a:t>
            </a:r>
            <a:r>
              <a:rPr lang="en-US" dirty="0"/>
              <a:t>layers </a:t>
            </a:r>
            <a:r>
              <a:rPr lang="en-US" dirty="0" smtClean="0"/>
              <a:t>created </a:t>
            </a:r>
            <a:r>
              <a:rPr lang="en-US" dirty="0"/>
              <a:t>for 36 different variables: percent forest, percent cropland, percent water, percent wetland, percent urban/barren land, population density, presence of railroads, mean annual temperature, mean annual temperature, mean monthly temperature (12 variables), mean monthly precipitation (12 variables), elevation, latitude, and </a:t>
            </a:r>
            <a:r>
              <a:rPr lang="en-US" dirty="0" smtClean="0"/>
              <a:t>longitude.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70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831" y="152400"/>
            <a:ext cx="83058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A simple mechanistic model for butterflies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1"/>
            <a:ext cx="9144000" cy="3505200"/>
          </a:xfrm>
        </p:spPr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Limited by host plant distribution</a:t>
            </a:r>
          </a:p>
          <a:p>
            <a:r>
              <a:rPr lang="en-US" sz="2400" dirty="0" smtClean="0"/>
              <a:t>Limited by physiological constraints</a:t>
            </a:r>
          </a:p>
          <a:p>
            <a:r>
              <a:rPr lang="en-US" sz="2400" dirty="0" smtClean="0"/>
              <a:t>General process-based model would combine host-plant distributions, temperature tolerances, and climate data to predict distributions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76600" y="5375000"/>
            <a:ext cx="4732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+</a:t>
            </a:r>
            <a:endParaRPr lang="en-US" sz="4000" b="1" dirty="0"/>
          </a:p>
        </p:txBody>
      </p:sp>
      <p:grpSp>
        <p:nvGrpSpPr>
          <p:cNvPr id="8" name="Group 7"/>
          <p:cNvGrpSpPr/>
          <p:nvPr/>
        </p:nvGrpSpPr>
        <p:grpSpPr>
          <a:xfrm>
            <a:off x="3843104" y="4249522"/>
            <a:ext cx="5282070" cy="2571061"/>
            <a:chOff x="356730" y="4262734"/>
            <a:chExt cx="5282070" cy="2571061"/>
          </a:xfrm>
        </p:grpSpPr>
        <p:pic>
          <p:nvPicPr>
            <p:cNvPr id="4" name="Picture 5" descr="OregonLab1.jpg"/>
            <p:cNvPicPr>
              <a:picLocks noChangeAspect="1"/>
            </p:cNvPicPr>
            <p:nvPr/>
          </p:nvPicPr>
          <p:blipFill>
            <a:blip r:embed="rId2" cstate="print"/>
            <a:srcRect r="20634"/>
            <a:stretch>
              <a:fillRect/>
            </a:stretch>
          </p:blipFill>
          <p:spPr bwMode="auto">
            <a:xfrm>
              <a:off x="533400" y="4875735"/>
              <a:ext cx="1981200" cy="1872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2667000" y="5257800"/>
              <a:ext cx="47320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/>
                <a:t>+</a:t>
              </a:r>
              <a:endParaRPr lang="en-US" sz="4000" b="1" dirty="0"/>
            </a:p>
          </p:txBody>
        </p:sp>
        <p:pic>
          <p:nvPicPr>
            <p:cNvPr id="9" name="Picture 2" descr="http://daymet.ornl.gov/sites/default/files/images/Avg_Tmin_rs15_notxt_0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8793" y="4723111"/>
              <a:ext cx="2420007" cy="21106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356730" y="4262734"/>
              <a:ext cx="2514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Lab data on physiological tolerances</a:t>
              </a:r>
              <a:endParaRPr lang="en-US" i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124200" y="4262734"/>
              <a:ext cx="2514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/>
                <a:t>C</a:t>
              </a:r>
              <a:r>
                <a:rPr lang="en-US" i="1" dirty="0" smtClean="0"/>
                <a:t>limate data</a:t>
              </a:r>
              <a:endParaRPr lang="en-US" i="1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20127" y="4283544"/>
            <a:ext cx="2971800" cy="2519110"/>
            <a:chOff x="5946337" y="4276633"/>
            <a:chExt cx="2971800" cy="2519110"/>
          </a:xfrm>
        </p:grpSpPr>
        <p:pic>
          <p:nvPicPr>
            <p:cNvPr id="11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654" t="45220" r="21471" b="22795"/>
            <a:stretch/>
          </p:blipFill>
          <p:spPr bwMode="auto">
            <a:xfrm>
              <a:off x="6103994" y="4662143"/>
              <a:ext cx="2814143" cy="213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5946337" y="4276633"/>
              <a:ext cx="2971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Host-plant distribution data</a:t>
              </a:r>
              <a:endParaRPr lang="en-US" i="1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3103" y="3962400"/>
            <a:ext cx="2371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Our key data sources: 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241401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</a:t>
            </a:r>
            <a:r>
              <a:rPr lang="en-US" dirty="0" smtClean="0"/>
              <a:t>oal: build a mechanistic SDM for the monarch butterfly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1"/>
            <a:ext cx="6858577" cy="51054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400" dirty="0" smtClean="0"/>
              <a:t>Well-understood biology</a:t>
            </a:r>
          </a:p>
          <a:p>
            <a:pPr>
              <a:lnSpc>
                <a:spcPct val="120000"/>
              </a:lnSpc>
            </a:pPr>
            <a:r>
              <a:rPr lang="en-US" sz="2400" dirty="0" smtClean="0"/>
              <a:t>Data </a:t>
            </a:r>
            <a:r>
              <a:rPr lang="en-US" sz="2400" dirty="0"/>
              <a:t>to test model predictions at </a:t>
            </a:r>
            <a:r>
              <a:rPr lang="en-US" sz="2400" dirty="0" smtClean="0"/>
              <a:t>large scales, thanks to 1000’s of citizen scientist volunteers</a:t>
            </a:r>
          </a:p>
          <a:p>
            <a:pPr>
              <a:lnSpc>
                <a:spcPct val="120000"/>
              </a:lnSpc>
            </a:pPr>
            <a:r>
              <a:rPr lang="en-US" sz="2400" dirty="0" smtClean="0"/>
              <a:t>A model that works for species with complex annual cycle could be broadly applicable across species, thus meeting a principle challenge of building mechanistic SDMs</a:t>
            </a:r>
          </a:p>
        </p:txBody>
      </p:sp>
      <p:pic>
        <p:nvPicPr>
          <p:cNvPr id="4" name="Picture 3" descr="monarch"/>
          <p:cNvPicPr>
            <a:picLocks noChangeAspect="1" noChangeArrowheads="1"/>
          </p:cNvPicPr>
          <p:nvPr/>
        </p:nvPicPr>
        <p:blipFill>
          <a:blip r:embed="rId3" cstate="print"/>
          <a:srcRect r="18813"/>
          <a:stretch>
            <a:fillRect/>
          </a:stretch>
        </p:blipFill>
        <p:spPr bwMode="auto">
          <a:xfrm>
            <a:off x="6976899" y="1600200"/>
            <a:ext cx="1919451" cy="1784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Terra Vista Sit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00" r="57995"/>
          <a:stretch/>
        </p:blipFill>
        <p:spPr bwMode="auto">
          <a:xfrm>
            <a:off x="6976899" y="3581400"/>
            <a:ext cx="1953528" cy="2728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70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3600" dirty="0" smtClean="0"/>
              <a:t>The monarch butterfly annual cycle</a:t>
            </a:r>
            <a:endParaRPr lang="en-US" sz="3600" dirty="0"/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2286000" y="1847165"/>
            <a:ext cx="5105400" cy="4334106"/>
            <a:chOff x="288" y="1201"/>
            <a:chExt cx="2544" cy="2465"/>
          </a:xfrm>
          <a:noFill/>
        </p:grpSpPr>
        <p:pic>
          <p:nvPicPr>
            <p:cNvPr id="13" name="Picture 5" descr="SPRGMIG no words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8" y="1201"/>
              <a:ext cx="2544" cy="246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Line 10"/>
            <p:cNvSpPr>
              <a:spLocks noChangeShapeType="1"/>
            </p:cNvSpPr>
            <p:nvPr/>
          </p:nvSpPr>
          <p:spPr bwMode="auto">
            <a:xfrm flipH="1" flipV="1">
              <a:off x="864" y="2544"/>
              <a:ext cx="192" cy="432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prstDash val="sysDot"/>
              <a:round/>
              <a:headEnd/>
              <a:tailEnd type="triangle" w="lg" len="med"/>
            </a:ln>
          </p:spPr>
          <p:txBody>
            <a:bodyPr/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</p:grpSp>
      <p:sp>
        <p:nvSpPr>
          <p:cNvPr id="7" name="Curved Down Arrow 6"/>
          <p:cNvSpPr/>
          <p:nvPr/>
        </p:nvSpPr>
        <p:spPr>
          <a:xfrm rot="5400000">
            <a:off x="6359632" y="3622568"/>
            <a:ext cx="3078788" cy="862853"/>
          </a:xfrm>
          <a:prstGeom prst="curvedDownArrow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26557" y="5821389"/>
            <a:ext cx="16930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Overwintering (Nov – Feb)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3602" y="3883366"/>
            <a:ext cx="1905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Spring migration and breeding (Mar – Apr)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14800" y="1487054"/>
            <a:ext cx="243840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Summer expansion and breeding (May – Aug)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50202" y="3381136"/>
            <a:ext cx="15488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Fall migration (Sept – Oct)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9" name="Picture 5" descr="monarchs stone harbor 4"/>
          <p:cNvPicPr>
            <a:picLocks noChangeAspect="1" noChangeArrowheads="1"/>
          </p:cNvPicPr>
          <p:nvPr/>
        </p:nvPicPr>
        <p:blipFill>
          <a:blip r:embed="rId4" cstate="print"/>
          <a:srcRect t="11111" r="20987" b="11111"/>
          <a:stretch>
            <a:fillRect/>
          </a:stretch>
        </p:blipFill>
        <p:spPr bwMode="auto">
          <a:xfrm>
            <a:off x="7791496" y="1700339"/>
            <a:ext cx="1077913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6" descr="fifth-eating"/>
          <p:cNvPicPr>
            <a:picLocks noChangeAspect="1" noChangeArrowheads="1"/>
          </p:cNvPicPr>
          <p:nvPr/>
        </p:nvPicPr>
        <p:blipFill>
          <a:blip r:embed="rId5" cstate="print"/>
          <a:srcRect l="29381" r="27319" b="20850"/>
          <a:stretch>
            <a:fillRect/>
          </a:stretch>
        </p:blipFill>
        <p:spPr bwMode="auto">
          <a:xfrm>
            <a:off x="2973514" y="3885341"/>
            <a:ext cx="893763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7" descr="overwintering-cluster"/>
          <p:cNvPicPr>
            <a:picLocks noChangeAspect="1" noChangeArrowheads="1"/>
          </p:cNvPicPr>
          <p:nvPr/>
        </p:nvPicPr>
        <p:blipFill>
          <a:blip r:embed="rId6" cstate="print"/>
          <a:srcRect r="58368" b="48666"/>
          <a:stretch>
            <a:fillRect/>
          </a:stretch>
        </p:blipFill>
        <p:spPr bwMode="auto">
          <a:xfrm>
            <a:off x="4419600" y="4999443"/>
            <a:ext cx="1295400" cy="1705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8" descr="egg"/>
          <p:cNvPicPr>
            <a:picLocks noChangeAspect="1" noChangeArrowheads="1"/>
          </p:cNvPicPr>
          <p:nvPr/>
        </p:nvPicPr>
        <p:blipFill>
          <a:blip r:embed="rId7" cstate="print"/>
          <a:srcRect l="17999" t="7538" r="19600" b="10934"/>
          <a:stretch>
            <a:fillRect/>
          </a:stretch>
        </p:blipFill>
        <p:spPr bwMode="auto">
          <a:xfrm>
            <a:off x="3333764" y="4876800"/>
            <a:ext cx="601662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7" descr="mating-pair"/>
          <p:cNvPicPr>
            <a:picLocks noChangeAspect="1" noChangeArrowheads="1"/>
          </p:cNvPicPr>
          <p:nvPr/>
        </p:nvPicPr>
        <p:blipFill>
          <a:blip r:embed="rId8" cstate="print"/>
          <a:srcRect l="10526"/>
          <a:stretch>
            <a:fillRect/>
          </a:stretch>
        </p:blipFill>
        <p:spPr bwMode="auto">
          <a:xfrm>
            <a:off x="2647964" y="1487054"/>
            <a:ext cx="1371600" cy="920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6085181" y="5496498"/>
            <a:ext cx="27648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Today, focus on the eastern migratory population in North America during spring and summer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01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Talk outline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6629400" cy="5105400"/>
          </a:xfrm>
        </p:spPr>
        <p:txBody>
          <a:bodyPr>
            <a:normAutofit/>
          </a:bodyPr>
          <a:lstStyle/>
          <a:p>
            <a:pPr marL="576072" indent="-457200">
              <a:buClrTx/>
              <a:buSzPct val="100000"/>
              <a:buFont typeface="+mj-lt"/>
              <a:buAutoNum type="arabicPeriod"/>
            </a:pPr>
            <a:r>
              <a:rPr lang="en-US" sz="2400" dirty="0" smtClean="0"/>
              <a:t>Development of predictor layers (host plant and temperature models)</a:t>
            </a:r>
          </a:p>
          <a:p>
            <a:pPr marL="576072" indent="-457200">
              <a:buClrTx/>
              <a:buSzPct val="100000"/>
              <a:buFont typeface="+mj-lt"/>
              <a:buAutoNum type="arabicPeriod"/>
            </a:pPr>
            <a:endParaRPr lang="en-US" sz="2400" dirty="0" smtClean="0"/>
          </a:p>
          <a:p>
            <a:pPr marL="576072" indent="-457200">
              <a:buClrTx/>
              <a:buSzPct val="100000"/>
              <a:buFont typeface="+mj-lt"/>
              <a:buAutoNum type="arabicPeriod"/>
            </a:pPr>
            <a:r>
              <a:rPr lang="en-US" sz="2400" dirty="0" smtClean="0"/>
              <a:t>Citizen-science data sources used to test the model</a:t>
            </a:r>
          </a:p>
          <a:p>
            <a:pPr marL="576072" indent="-457200">
              <a:buClrTx/>
              <a:buSzPct val="100000"/>
              <a:buFont typeface="+mj-lt"/>
              <a:buAutoNum type="arabicPeriod"/>
            </a:pPr>
            <a:endParaRPr lang="en-US" sz="2400" dirty="0" smtClean="0"/>
          </a:p>
          <a:p>
            <a:pPr marL="576072" indent="-457200">
              <a:buClrTx/>
              <a:buSzPct val="100000"/>
              <a:buFont typeface="+mj-lt"/>
              <a:buAutoNum type="arabicPeriod"/>
            </a:pPr>
            <a:r>
              <a:rPr lang="en-US" sz="2400" dirty="0" smtClean="0"/>
              <a:t>Relationships between predictor layers and monarch distributions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02"/>
          <a:stretch/>
        </p:blipFill>
        <p:spPr>
          <a:xfrm>
            <a:off x="7137400" y="1524000"/>
            <a:ext cx="1828800" cy="25703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05"/>
          <a:stretch/>
        </p:blipFill>
        <p:spPr>
          <a:xfrm>
            <a:off x="7137400" y="4312693"/>
            <a:ext cx="1828800" cy="2240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36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Modeling host-plant resources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34237"/>
            <a:ext cx="4876800" cy="470004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Multiple niche models to predict distributions of monarch host plants (most in genus </a:t>
            </a:r>
            <a:r>
              <a:rPr lang="en-US" sz="2400" i="1" dirty="0" err="1" smtClean="0"/>
              <a:t>Asclepias</a:t>
            </a:r>
            <a:r>
              <a:rPr lang="en-US" sz="2400" i="1" dirty="0" smtClean="0"/>
              <a:t>, </a:t>
            </a:r>
            <a:r>
              <a:rPr lang="en-US" sz="2400" dirty="0" err="1"/>
              <a:t>Apocynacaea</a:t>
            </a:r>
            <a:r>
              <a:rPr lang="en-US" sz="2400" dirty="0" smtClean="0"/>
              <a:t>)</a:t>
            </a:r>
          </a:p>
          <a:p>
            <a:endParaRPr lang="en-US" sz="2400" i="1" dirty="0" smtClean="0"/>
          </a:p>
          <a:p>
            <a:r>
              <a:rPr lang="en-US" sz="2400" dirty="0" smtClean="0"/>
              <a:t>~100 species in North America, ~50 with records of monarch use</a:t>
            </a:r>
          </a:p>
          <a:p>
            <a:pPr lvl="1"/>
            <a:endParaRPr lang="en-US" dirty="0"/>
          </a:p>
        </p:txBody>
      </p:sp>
      <p:pic>
        <p:nvPicPr>
          <p:cNvPr id="1028" name="Picture 4" descr="http://monarchnet.uga.edu/MonarchBiology/syriac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233" y="3178063"/>
            <a:ext cx="1713055" cy="2192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monarchnet.uga.edu/MonarchBiology/incarnat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634237"/>
            <a:ext cx="1666365" cy="213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discoverlife.org/IM/I_LJM/0024/320/Cynanchum_laeve,I_LJM245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056272" y="4415595"/>
            <a:ext cx="2221820" cy="166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329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2728"/>
          </a:xfrm>
        </p:spPr>
        <p:txBody>
          <a:bodyPr>
            <a:noAutofit/>
          </a:bodyPr>
          <a:lstStyle/>
          <a:p>
            <a:r>
              <a:rPr lang="en-US" sz="3600" dirty="0" smtClean="0"/>
              <a:t>Building Milkweed Prediction Maps with Niche Models</a:t>
            </a:r>
            <a:endParaRPr lang="en-US" sz="3600" i="1" dirty="0"/>
          </a:p>
        </p:txBody>
      </p:sp>
      <p:sp>
        <p:nvSpPr>
          <p:cNvPr id="22" name="Content Placeholder 21"/>
          <p:cNvSpPr>
            <a:spLocks noGrp="1"/>
          </p:cNvSpPr>
          <p:nvPr>
            <p:ph idx="1"/>
          </p:nvPr>
        </p:nvSpPr>
        <p:spPr>
          <a:xfrm>
            <a:off x="0" y="1447800"/>
            <a:ext cx="8915400" cy="5257800"/>
          </a:xfrm>
        </p:spPr>
        <p:txBody>
          <a:bodyPr>
            <a:noAutofit/>
          </a:bodyPr>
          <a:lstStyle/>
          <a:p>
            <a:r>
              <a:rPr lang="en-US" sz="2400" dirty="0" smtClean="0"/>
              <a:t>Collected observation records (GBIF, on-line herbaria, </a:t>
            </a:r>
            <a:r>
              <a:rPr lang="en-US" sz="2400" dirty="0" err="1" smtClean="0"/>
              <a:t>iNaturalist</a:t>
            </a:r>
            <a:r>
              <a:rPr lang="en-US" sz="2400" dirty="0" smtClean="0"/>
              <a:t>, and Journey North) with location and date</a:t>
            </a:r>
          </a:p>
          <a:p>
            <a:pPr lvl="1"/>
            <a:r>
              <a:rPr lang="en-US" sz="2400" dirty="0" smtClean="0"/>
              <a:t>Thinned to eliminate observations &lt;12km apart and &lt;50 records after thinning</a:t>
            </a:r>
          </a:p>
          <a:p>
            <a:pPr lvl="1"/>
            <a:r>
              <a:rPr lang="en-US" sz="2400" dirty="0" smtClean="0"/>
              <a:t>19,101 </a:t>
            </a:r>
            <a:r>
              <a:rPr lang="en-US" sz="2400" dirty="0"/>
              <a:t>observations downloaded, </a:t>
            </a:r>
            <a:r>
              <a:rPr lang="en-US" sz="2400" dirty="0" smtClean="0"/>
              <a:t>8,053 were </a:t>
            </a:r>
            <a:r>
              <a:rPr lang="en-US" sz="2400" dirty="0"/>
              <a:t>left after grouping into seasonal bins and thinning on minimum separation distance</a:t>
            </a:r>
            <a:endParaRPr lang="en-US" sz="2400" dirty="0" smtClean="0"/>
          </a:p>
          <a:p>
            <a:r>
              <a:rPr lang="en-US" sz="2400" dirty="0" smtClean="0"/>
              <a:t>36 environmental layers used to inform niche model</a:t>
            </a:r>
          </a:p>
          <a:p>
            <a:r>
              <a:rPr lang="en-US" sz="2400" dirty="0" smtClean="0"/>
              <a:t>Random Forests in R to provide a consensus map based on 1000’s of individual regression trees</a:t>
            </a:r>
          </a:p>
          <a:p>
            <a:r>
              <a:rPr lang="en-US" sz="2400" dirty="0" smtClean="0"/>
              <a:t>Output maps for individual species compiled into single seasonal maps showing  number of modeled species.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2284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47" t="12624" r="12823" b="12355"/>
          <a:stretch/>
        </p:blipFill>
        <p:spPr>
          <a:xfrm>
            <a:off x="432785" y="2546866"/>
            <a:ext cx="2615215" cy="220557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76" t="9331" r="21647" b="29740"/>
          <a:stretch/>
        </p:blipFill>
        <p:spPr>
          <a:xfrm>
            <a:off x="3818202" y="2430064"/>
            <a:ext cx="2486647" cy="23223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2728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Example for </a:t>
            </a:r>
            <a:r>
              <a:rPr lang="en-US" sz="3600" i="1" dirty="0" err="1" smtClean="0"/>
              <a:t>Asclepias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syriaca</a:t>
            </a:r>
            <a:r>
              <a:rPr lang="en-US" sz="3600" i="1" dirty="0" smtClean="0"/>
              <a:t>, </a:t>
            </a:r>
            <a:r>
              <a:rPr lang="en-US" sz="3600" dirty="0" smtClean="0"/>
              <a:t>most common milkweed and primary host</a:t>
            </a:r>
            <a:endParaRPr lang="en-US" sz="3600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305228" y="1983788"/>
            <a:ext cx="2335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Observation records</a:t>
            </a:r>
            <a:endParaRPr lang="en-US" sz="2000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3345657" y="1988651"/>
            <a:ext cx="24416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Summer “niche” map</a:t>
            </a:r>
            <a:endParaRPr lang="en-US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6476999" y="5195512"/>
            <a:ext cx="2667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Species modeled:</a:t>
            </a:r>
          </a:p>
          <a:p>
            <a:r>
              <a:rPr lang="en-US" sz="2400" dirty="0" smtClean="0"/>
              <a:t>7 spring</a:t>
            </a:r>
          </a:p>
          <a:p>
            <a:r>
              <a:rPr lang="en-US" sz="2400" dirty="0" smtClean="0"/>
              <a:t>27 summer</a:t>
            </a:r>
            <a:endParaRPr lang="en-US" sz="2400" dirty="0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2840354" y="3810000"/>
            <a:ext cx="505303" cy="0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95" t="9908" r="20629" b="57061"/>
          <a:stretch/>
        </p:blipFill>
        <p:spPr>
          <a:xfrm>
            <a:off x="6477000" y="2383898"/>
            <a:ext cx="2367579" cy="239387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705600" y="1983788"/>
            <a:ext cx="17540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Diversity index</a:t>
            </a:r>
            <a:endParaRPr lang="en-US" sz="2000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5877062" y="3655354"/>
            <a:ext cx="505303" cy="0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214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4049</TotalTime>
  <Words>1685</Words>
  <Application>Microsoft Office PowerPoint</Application>
  <PresentationFormat>On-screen Show (4:3)</PresentationFormat>
  <Paragraphs>358</Paragraphs>
  <Slides>25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Module</vt:lpstr>
      <vt:lpstr>A Mechanistic Species Distribution Model for Monarch Butterflies: Towards a general platform for understanding large-scale butterfly distributions </vt:lpstr>
      <vt:lpstr>Correlative  vs. Mechanistic Species Distribution Models (SDMs) </vt:lpstr>
      <vt:lpstr>A simple mechanistic model for butterflies</vt:lpstr>
      <vt:lpstr>Goal: build a mechanistic SDM for the monarch butterfly</vt:lpstr>
      <vt:lpstr>The monarch butterfly annual cycle</vt:lpstr>
      <vt:lpstr>Talk outline</vt:lpstr>
      <vt:lpstr>Modeling host-plant resources</vt:lpstr>
      <vt:lpstr>Building Milkweed Prediction Maps with Niche Models</vt:lpstr>
      <vt:lpstr>Example for Asclepias syriaca, most common milkweed and primary host</vt:lpstr>
      <vt:lpstr>Modeling physiological responses to temperature using Degree Days (DD)</vt:lpstr>
      <vt:lpstr>Most DD formulas do not account for lethal and sub-lethal effects of high temperature</vt:lpstr>
      <vt:lpstr>Mapping GDD and LDD</vt:lpstr>
      <vt:lpstr># Generations that could be produced based on available GDDs</vt:lpstr>
      <vt:lpstr>Number of LDD (degrees over 38°C) accumulated during summer</vt:lpstr>
      <vt:lpstr>Butterfly distribution data from 2 Citizen Science Projects</vt:lpstr>
      <vt:lpstr>Spring: host-plant and climate resources both associated with monarch distributions</vt:lpstr>
      <vt:lpstr>Spring: host-plant and climate resources both associated with monarch distributions</vt:lpstr>
      <vt:lpstr>Are host-plant and climate resources strongly associated with summer monarch distributions?</vt:lpstr>
      <vt:lpstr>Are host-plant and climate resources associated with summer monarch distributions?</vt:lpstr>
      <vt:lpstr>Are host-plant and climate resources strongly associated with summer monarch distributions?</vt:lpstr>
      <vt:lpstr>Are monarchs avoiding excessive heat?</vt:lpstr>
      <vt:lpstr>Conclusions</vt:lpstr>
      <vt:lpstr>Acknowledgements</vt:lpstr>
      <vt:lpstr>Towards a modeling platform for monarchs and other butterflies</vt:lpstr>
      <vt:lpstr>Milkweed species modeled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mechanistic species distribution model for the monarch butterfly</dc:title>
  <dc:creator>lries</dc:creator>
  <cp:lastModifiedBy>lries</cp:lastModifiedBy>
  <cp:revision>97</cp:revision>
  <dcterms:created xsi:type="dcterms:W3CDTF">2013-07-31T14:26:59Z</dcterms:created>
  <dcterms:modified xsi:type="dcterms:W3CDTF">2013-08-09T13:24:26Z</dcterms:modified>
</cp:coreProperties>
</file>