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44"/>
  </p:notesMasterIdLst>
  <p:handoutMasterIdLst>
    <p:handoutMasterId r:id="rId45"/>
  </p:handoutMasterIdLst>
  <p:sldIdLst>
    <p:sldId id="472" r:id="rId2"/>
    <p:sldId id="578" r:id="rId3"/>
    <p:sldId id="572" r:id="rId4"/>
    <p:sldId id="503" r:id="rId5"/>
    <p:sldId id="573" r:id="rId6"/>
    <p:sldId id="576" r:id="rId7"/>
    <p:sldId id="577" r:id="rId8"/>
    <p:sldId id="579" r:id="rId9"/>
    <p:sldId id="581" r:id="rId10"/>
    <p:sldId id="435" r:id="rId11"/>
    <p:sldId id="582" r:id="rId12"/>
    <p:sldId id="583" r:id="rId13"/>
    <p:sldId id="584" r:id="rId14"/>
    <p:sldId id="442" r:id="rId15"/>
    <p:sldId id="615" r:id="rId16"/>
    <p:sldId id="585" r:id="rId17"/>
    <p:sldId id="586" r:id="rId18"/>
    <p:sldId id="587" r:id="rId19"/>
    <p:sldId id="589" r:id="rId20"/>
    <p:sldId id="588" r:id="rId21"/>
    <p:sldId id="550" r:id="rId22"/>
    <p:sldId id="551" r:id="rId23"/>
    <p:sldId id="552" r:id="rId24"/>
    <p:sldId id="590" r:id="rId25"/>
    <p:sldId id="591" r:id="rId26"/>
    <p:sldId id="592" r:id="rId27"/>
    <p:sldId id="593" r:id="rId28"/>
    <p:sldId id="594" r:id="rId29"/>
    <p:sldId id="595" r:id="rId30"/>
    <p:sldId id="606" r:id="rId31"/>
    <p:sldId id="599" r:id="rId32"/>
    <p:sldId id="600" r:id="rId33"/>
    <p:sldId id="601" r:id="rId34"/>
    <p:sldId id="602" r:id="rId35"/>
    <p:sldId id="603" r:id="rId36"/>
    <p:sldId id="610" r:id="rId37"/>
    <p:sldId id="605" r:id="rId38"/>
    <p:sldId id="609" r:id="rId39"/>
    <p:sldId id="607" r:id="rId40"/>
    <p:sldId id="611" r:id="rId41"/>
    <p:sldId id="616" r:id="rId42"/>
    <p:sldId id="556" r:id="rId43"/>
  </p:sldIdLst>
  <p:sldSz cx="9144000" cy="6858000" type="screen4x3"/>
  <p:notesSz cx="7315200" cy="9601200"/>
  <p:defaultTextStyle>
    <a:defPPr>
      <a:defRPr lang="en-US"/>
    </a:defPPr>
    <a:lvl1pPr algn="ctr"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90099"/>
    <a:srgbClr val="FF0000"/>
    <a:srgbClr val="009900"/>
    <a:srgbClr val="B2B2B2"/>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12" autoAdjust="0"/>
    <p:restoredTop sz="94660"/>
  </p:normalViewPr>
  <p:slideViewPr>
    <p:cSldViewPr>
      <p:cViewPr varScale="1">
        <p:scale>
          <a:sx n="73" d="100"/>
          <a:sy n="73" d="100"/>
        </p:scale>
        <p:origin x="-8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5" tIns="48327" rIns="96655" bIns="48327" numCol="1" anchor="t" anchorCtr="0" compatLnSpc="1">
            <a:prstTxWarp prst="textNoShape">
              <a:avLst/>
            </a:prstTxWarp>
          </a:bodyPr>
          <a:lstStyle>
            <a:lvl1pPr algn="l" defTabSz="966788" eaLnBrk="1" hangingPunct="1">
              <a:defRPr sz="1300">
                <a:latin typeface="Arial" charset="0"/>
              </a:defRPr>
            </a:lvl1pPr>
          </a:lstStyle>
          <a:p>
            <a:pPr>
              <a:defRPr/>
            </a:pPr>
            <a:endParaRPr lang="en-US"/>
          </a:p>
        </p:txBody>
      </p:sp>
      <p:sp>
        <p:nvSpPr>
          <p:cNvPr id="14950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55" tIns="48327" rIns="96655" bIns="48327" numCol="1" anchor="t" anchorCtr="0" compatLnSpc="1">
            <a:prstTxWarp prst="textNoShape">
              <a:avLst/>
            </a:prstTxWarp>
          </a:bodyPr>
          <a:lstStyle>
            <a:lvl1pPr algn="r" defTabSz="966788" eaLnBrk="1" hangingPunct="1">
              <a:defRPr sz="1300">
                <a:latin typeface="Arial" charset="0"/>
              </a:defRPr>
            </a:lvl1pPr>
          </a:lstStyle>
          <a:p>
            <a:pPr>
              <a:defRPr/>
            </a:pPr>
            <a:endParaRPr lang="en-US"/>
          </a:p>
        </p:txBody>
      </p:sp>
      <p:sp>
        <p:nvSpPr>
          <p:cNvPr id="14950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55" tIns="48327" rIns="96655" bIns="48327" numCol="1" anchor="b" anchorCtr="0" compatLnSpc="1">
            <a:prstTxWarp prst="textNoShape">
              <a:avLst/>
            </a:prstTxWarp>
          </a:bodyPr>
          <a:lstStyle>
            <a:lvl1pPr algn="l" defTabSz="966788" eaLnBrk="1" hangingPunct="1">
              <a:defRPr sz="1300">
                <a:latin typeface="Arial" charset="0"/>
              </a:defRPr>
            </a:lvl1pPr>
          </a:lstStyle>
          <a:p>
            <a:pPr>
              <a:defRPr/>
            </a:pPr>
            <a:endParaRPr lang="en-US"/>
          </a:p>
        </p:txBody>
      </p:sp>
      <p:sp>
        <p:nvSpPr>
          <p:cNvPr id="14950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55" tIns="48327" rIns="96655" bIns="48327" numCol="1" anchor="b" anchorCtr="0" compatLnSpc="1">
            <a:prstTxWarp prst="textNoShape">
              <a:avLst/>
            </a:prstTxWarp>
          </a:bodyPr>
          <a:lstStyle>
            <a:lvl1pPr algn="r" defTabSz="966788" eaLnBrk="1" hangingPunct="1">
              <a:defRPr sz="1300">
                <a:latin typeface="Arial" charset="0"/>
              </a:defRPr>
            </a:lvl1pPr>
          </a:lstStyle>
          <a:p>
            <a:pPr>
              <a:defRPr/>
            </a:pPr>
            <a:fld id="{CA6FC497-D8F0-4EE1-B655-4F30C507FFE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5" tIns="48327" rIns="96655" bIns="48327" numCol="1" anchor="t" anchorCtr="0" compatLnSpc="1">
            <a:prstTxWarp prst="textNoShape">
              <a:avLst/>
            </a:prstTxWarp>
          </a:bodyPr>
          <a:lstStyle>
            <a:lvl1pPr algn="l" defTabSz="966788" eaLnBrk="1" hangingPunct="1">
              <a:defRPr sz="1300">
                <a:latin typeface="Arial" charset="0"/>
              </a:defRPr>
            </a:lvl1pPr>
          </a:lstStyle>
          <a:p>
            <a:pPr>
              <a:defRPr/>
            </a:pPr>
            <a:endParaRPr lang="en-US"/>
          </a:p>
        </p:txBody>
      </p:sp>
      <p:sp>
        <p:nvSpPr>
          <p:cNvPr id="3481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5" tIns="48327" rIns="96655" bIns="48327" numCol="1" anchor="t" anchorCtr="0" compatLnSpc="1">
            <a:prstTxWarp prst="textNoShape">
              <a:avLst/>
            </a:prstTxWarp>
          </a:bodyPr>
          <a:lstStyle>
            <a:lvl1pPr algn="r" defTabSz="966788" eaLnBrk="1" hangingPunct="1">
              <a:defRPr sz="1300">
                <a:latin typeface="Arial" charset="0"/>
              </a:defRPr>
            </a:lvl1pPr>
          </a:lstStyle>
          <a:p>
            <a:pPr>
              <a:defRPr/>
            </a:pPr>
            <a:endParaRPr lang="en-US"/>
          </a:p>
        </p:txBody>
      </p:sp>
      <p:sp>
        <p:nvSpPr>
          <p:cNvPr id="6246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5" tIns="48327" rIns="96655" bIns="483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55" tIns="48327" rIns="96655" bIns="48327" numCol="1" anchor="b" anchorCtr="0" compatLnSpc="1">
            <a:prstTxWarp prst="textNoShape">
              <a:avLst/>
            </a:prstTxWarp>
          </a:bodyPr>
          <a:lstStyle>
            <a:lvl1pPr algn="l" defTabSz="966788" eaLnBrk="1" hangingPunct="1">
              <a:defRPr sz="1300">
                <a:latin typeface="Arial" charset="0"/>
              </a:defRPr>
            </a:lvl1pPr>
          </a:lstStyle>
          <a:p>
            <a:pPr>
              <a:defRPr/>
            </a:pPr>
            <a:endParaRPr lang="en-US"/>
          </a:p>
        </p:txBody>
      </p:sp>
      <p:sp>
        <p:nvSpPr>
          <p:cNvPr id="3482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5" tIns="48327" rIns="96655" bIns="48327" numCol="1" anchor="b" anchorCtr="0" compatLnSpc="1">
            <a:prstTxWarp prst="textNoShape">
              <a:avLst/>
            </a:prstTxWarp>
          </a:bodyPr>
          <a:lstStyle>
            <a:lvl1pPr algn="r" defTabSz="966788" eaLnBrk="1" hangingPunct="1">
              <a:defRPr sz="1300">
                <a:latin typeface="Arial" charset="0"/>
              </a:defRPr>
            </a:lvl1pPr>
          </a:lstStyle>
          <a:p>
            <a:pPr>
              <a:defRPr/>
            </a:pPr>
            <a:fld id="{A63EB6E0-7E15-4B86-84B9-6C06F96DA85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0DC8B07-492F-4CD9-AE61-C3AE61401ADD}" type="slidenum">
              <a:rPr lang="en-US" smtClean="0"/>
              <a:pPr/>
              <a:t>1</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025103B2-1BE1-44E1-93B5-9898E41FEDD4}" type="slidenum">
              <a:rPr lang="en-US" smtClean="0"/>
              <a:pPr/>
              <a:t>14</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428F9C-58D4-4721-B9E0-AA08D5E0E816}"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428F9C-58D4-4721-B9E0-AA08D5E0E816}" type="slidenum">
              <a:rPr lang="en-US" smtClean="0"/>
              <a:pPr/>
              <a:t>32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428F9C-58D4-4721-B9E0-AA08D5E0E816}" type="slidenum">
              <a:rPr lang="en-US" smtClean="0"/>
              <a:pPr/>
              <a:t>33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428F9C-58D4-4721-B9E0-AA08D5E0E816}" type="slidenum">
              <a:rPr lang="en-US" smtClean="0"/>
              <a:pPr/>
              <a:t>35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428F9C-58D4-4721-B9E0-AA08D5E0E816}" type="slidenum">
              <a:rPr lang="en-US" smtClean="0"/>
              <a:pPr/>
              <a:t>37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DB837008-803F-4EF4-B14C-9561EDAD3A16}" type="slidenum">
              <a:rPr lang="en-US" smtClean="0"/>
              <a:pPr/>
              <a:t>42</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29717" name="Rectangle 21"/>
          <p:cNvSpPr>
            <a:spLocks noGrp="1" noChangeArrowheads="1"/>
          </p:cNvSpPr>
          <p:nvPr>
            <p:ph type="ctrTitle" sz="quarter"/>
          </p:nvPr>
        </p:nvSpPr>
        <p:spPr>
          <a:xfrm>
            <a:off x="685800" y="1828800"/>
            <a:ext cx="7772400" cy="1736725"/>
          </a:xfrm>
        </p:spPr>
        <p:txBody>
          <a:bodyPr/>
          <a:lstStyle>
            <a:lvl1pPr>
              <a:defRPr sz="5400"/>
            </a:lvl1pPr>
          </a:lstStyle>
          <a:p>
            <a:r>
              <a:rPr lang="en-US"/>
              <a:t>Click to edit Master title style</a:t>
            </a:r>
          </a:p>
        </p:txBody>
      </p:sp>
      <p:sp>
        <p:nvSpPr>
          <p:cNvPr id="29718"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en-US"/>
          </a:p>
        </p:txBody>
      </p:sp>
      <p:sp>
        <p:nvSpPr>
          <p:cNvPr id="24" name="Rectangle 24"/>
          <p:cNvSpPr>
            <a:spLocks noGrp="1" noChangeArrowheads="1"/>
          </p:cNvSpPr>
          <p:nvPr>
            <p:ph type="ftr" sz="quarter" idx="11"/>
          </p:nvPr>
        </p:nvSpPr>
        <p:spPr/>
        <p:txBody>
          <a:bodyPr/>
          <a:lstStyle>
            <a:lvl1pPr>
              <a:defRPr/>
            </a:lvl1pPr>
          </a:lstStyle>
          <a:p>
            <a:pPr>
              <a:defRPr/>
            </a:pPr>
            <a:endParaRPr lang="en-US"/>
          </a:p>
        </p:txBody>
      </p:sp>
      <p:sp>
        <p:nvSpPr>
          <p:cNvPr id="25" name="Rectangle 25"/>
          <p:cNvSpPr>
            <a:spLocks noGrp="1" noChangeArrowheads="1"/>
          </p:cNvSpPr>
          <p:nvPr>
            <p:ph type="sldNum" sz="quarter" idx="12"/>
          </p:nvPr>
        </p:nvSpPr>
        <p:spPr/>
        <p:txBody>
          <a:bodyPr/>
          <a:lstStyle>
            <a:lvl1pPr>
              <a:defRPr/>
            </a:lvl1pPr>
          </a:lstStyle>
          <a:p>
            <a:pPr>
              <a:defRPr/>
            </a:pPr>
            <a:fld id="{BA91D3CA-40A9-4716-A7B1-32131E1784E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029250DF-1DAA-4CB2-AFC8-565480963DB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6329B499-8B95-468F-B9F0-AB21EAC53DC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65F90D3D-688B-4EFA-A293-C183759F427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81CCA5EA-6687-4EC2-A781-2FDA453D9EF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515D8C37-EE5E-44D9-91CD-3FD2BE4E266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9642B45E-6395-48BF-B6AD-87336DE36F7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9B996D53-F56F-4BA9-B1DC-97FFB792C18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pPr>
              <a:defRPr/>
            </a:pPr>
            <a:fld id="{90A13C0F-3F97-4E02-B7FB-A1A7C7F7590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pPr>
              <a:defRPr/>
            </a:pPr>
            <a:fld id="{6975EB11-130A-4679-8A09-9B7C4666404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p>
        </p:txBody>
      </p:sp>
      <p:sp>
        <p:nvSpPr>
          <p:cNvPr id="4" name="Rectangle 25"/>
          <p:cNvSpPr>
            <a:spLocks noGrp="1" noChangeArrowheads="1"/>
          </p:cNvSpPr>
          <p:nvPr>
            <p:ph type="sldNum" sz="quarter" idx="12"/>
          </p:nvPr>
        </p:nvSpPr>
        <p:spPr>
          <a:ln/>
        </p:spPr>
        <p:txBody>
          <a:bodyPr/>
          <a:lstStyle>
            <a:lvl1pPr>
              <a:defRPr/>
            </a:lvl1pPr>
          </a:lstStyle>
          <a:p>
            <a:pPr>
              <a:defRPr/>
            </a:pPr>
            <a:fld id="{6D3510E9-E637-48D1-8270-6E0F7B761C6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73D5C520-F1C6-4F50-A767-81A5F952C18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A822A593-E8A2-4639-BFC1-E8AC2566559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44000" cy="6934200"/>
            <a:chOff x="0" y="0"/>
            <a:chExt cx="5760" cy="4368"/>
          </a:xfrm>
        </p:grpSpPr>
        <p:sp>
          <p:nvSpPr>
            <p:cNvPr id="2867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867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867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2867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2867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2868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868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868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868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2868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p>
          </p:txBody>
        </p:sp>
        <p:sp>
          <p:nvSpPr>
            <p:cNvPr id="2868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p>
          </p:txBody>
        </p:sp>
        <p:sp>
          <p:nvSpPr>
            <p:cNvPr id="2868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2868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2868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2868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2869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869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869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28693"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94"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95"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outerShdw blurRad="38100" dist="38100" dir="2700000" algn="tl">
                    <a:srgbClr val="000000"/>
                  </a:outerShdw>
                </a:effectLst>
              </a:defRPr>
            </a:lvl1pPr>
          </a:lstStyle>
          <a:p>
            <a:pPr>
              <a:defRPr/>
            </a:pPr>
            <a:endParaRPr lang="en-US"/>
          </a:p>
        </p:txBody>
      </p:sp>
      <p:sp>
        <p:nvSpPr>
          <p:cNvPr id="28696"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28697"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BCA0F90C-A004-4CC6-A4FA-C6E92A787DB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60"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10.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10.jpeg"/><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55.emf"/></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20.gif"/><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3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 descr="Marilyn-August-26_2.jpg"/>
          <p:cNvPicPr>
            <a:picLocks noChangeAspect="1"/>
          </p:cNvPicPr>
          <p:nvPr/>
        </p:nvPicPr>
        <p:blipFill>
          <a:blip r:embed="rId3" cstate="print"/>
          <a:srcRect/>
          <a:stretch>
            <a:fillRect/>
          </a:stretch>
        </p:blipFill>
        <p:spPr bwMode="auto">
          <a:xfrm>
            <a:off x="5638800" y="4776787"/>
            <a:ext cx="1905000" cy="1905000"/>
          </a:xfrm>
          <a:prstGeom prst="rect">
            <a:avLst/>
          </a:prstGeom>
          <a:noFill/>
          <a:ln w="9525">
            <a:noFill/>
            <a:miter lim="800000"/>
            <a:headEnd/>
            <a:tailEnd/>
          </a:ln>
        </p:spPr>
      </p:pic>
      <p:sp>
        <p:nvSpPr>
          <p:cNvPr id="2050" name="Rectangle 2"/>
          <p:cNvSpPr>
            <a:spLocks noGrp="1" noChangeArrowheads="1"/>
          </p:cNvSpPr>
          <p:nvPr>
            <p:ph type="ctrTitle"/>
          </p:nvPr>
        </p:nvSpPr>
        <p:spPr>
          <a:xfrm>
            <a:off x="228600" y="0"/>
            <a:ext cx="8229600" cy="1143000"/>
          </a:xfrm>
        </p:spPr>
        <p:txBody>
          <a:bodyPr/>
          <a:lstStyle/>
          <a:p>
            <a:pPr eaLnBrk="1" hangingPunct="1">
              <a:defRPr/>
            </a:pPr>
            <a:r>
              <a:rPr lang="en-US" sz="3200" dirty="0" smtClean="0"/>
              <a:t>Tracking butterfly responses to climate change using citizen science data</a:t>
            </a:r>
          </a:p>
        </p:txBody>
      </p:sp>
      <p:sp>
        <p:nvSpPr>
          <p:cNvPr id="2051" name="Rectangle 3"/>
          <p:cNvSpPr>
            <a:spLocks noGrp="1" noChangeArrowheads="1"/>
          </p:cNvSpPr>
          <p:nvPr>
            <p:ph type="subTitle" idx="1"/>
          </p:nvPr>
        </p:nvSpPr>
        <p:spPr>
          <a:xfrm>
            <a:off x="228600" y="1143000"/>
            <a:ext cx="7772400" cy="1295400"/>
          </a:xfrm>
        </p:spPr>
        <p:txBody>
          <a:bodyPr/>
          <a:lstStyle/>
          <a:p>
            <a:pPr eaLnBrk="1" hangingPunct="1">
              <a:lnSpc>
                <a:spcPct val="80000"/>
              </a:lnSpc>
              <a:defRPr/>
            </a:pPr>
            <a:r>
              <a:rPr lang="en-US" sz="2800" dirty="0" smtClean="0"/>
              <a:t>Leslie </a:t>
            </a:r>
            <a:r>
              <a:rPr lang="en-US" sz="2800" dirty="0" err="1" smtClean="0"/>
              <a:t>Ries</a:t>
            </a:r>
            <a:endParaRPr lang="en-US" sz="2800" dirty="0" smtClean="0"/>
          </a:p>
          <a:p>
            <a:pPr eaLnBrk="1" hangingPunct="1">
              <a:lnSpc>
                <a:spcPct val="80000"/>
              </a:lnSpc>
              <a:defRPr/>
            </a:pPr>
            <a:r>
              <a:rPr lang="en-US" sz="2800" dirty="0" smtClean="0"/>
              <a:t>University of Maryland, Biology</a:t>
            </a:r>
          </a:p>
          <a:p>
            <a:pPr eaLnBrk="1" hangingPunct="1">
              <a:lnSpc>
                <a:spcPct val="80000"/>
              </a:lnSpc>
              <a:defRPr/>
            </a:pPr>
            <a:r>
              <a:rPr lang="en-US" sz="2800" dirty="0" smtClean="0"/>
              <a:t>National Socio-environmental Synthesis Center</a:t>
            </a:r>
          </a:p>
          <a:p>
            <a:pPr eaLnBrk="1" hangingPunct="1">
              <a:lnSpc>
                <a:spcPct val="80000"/>
              </a:lnSpc>
              <a:defRPr/>
            </a:pPr>
            <a:endParaRPr lang="en-US" sz="2800" dirty="0" smtClean="0"/>
          </a:p>
        </p:txBody>
      </p:sp>
      <p:pic>
        <p:nvPicPr>
          <p:cNvPr id="5125" name="Picture 6" descr="monarch"/>
          <p:cNvPicPr>
            <a:picLocks noChangeAspect="1" noChangeArrowheads="1"/>
          </p:cNvPicPr>
          <p:nvPr/>
        </p:nvPicPr>
        <p:blipFill>
          <a:blip r:embed="rId4" cstate="print"/>
          <a:srcRect r="18813"/>
          <a:stretch>
            <a:fillRect/>
          </a:stretch>
        </p:blipFill>
        <p:spPr bwMode="auto">
          <a:xfrm>
            <a:off x="3124200" y="2566987"/>
            <a:ext cx="2705100" cy="2514600"/>
          </a:xfrm>
          <a:prstGeom prst="rect">
            <a:avLst/>
          </a:prstGeom>
          <a:noFill/>
          <a:ln w="9525">
            <a:noFill/>
            <a:miter lim="800000"/>
            <a:headEnd/>
            <a:tailEnd/>
          </a:ln>
        </p:spPr>
      </p:pic>
      <p:pic>
        <p:nvPicPr>
          <p:cNvPr id="5126" name="Picture 7" descr="Atalopedes_campestris.jpg"/>
          <p:cNvPicPr>
            <a:picLocks noChangeAspect="1"/>
          </p:cNvPicPr>
          <p:nvPr/>
        </p:nvPicPr>
        <p:blipFill>
          <a:blip r:embed="rId5" cstate="print"/>
          <a:srcRect/>
          <a:stretch>
            <a:fillRect/>
          </a:stretch>
        </p:blipFill>
        <p:spPr bwMode="auto">
          <a:xfrm>
            <a:off x="533400" y="2695575"/>
            <a:ext cx="2047875" cy="1828800"/>
          </a:xfrm>
          <a:prstGeom prst="rect">
            <a:avLst/>
          </a:prstGeom>
          <a:noFill/>
          <a:ln w="9525">
            <a:noFill/>
            <a:miter lim="800000"/>
            <a:headEnd/>
            <a:tailEnd/>
          </a:ln>
        </p:spPr>
      </p:pic>
      <p:pic>
        <p:nvPicPr>
          <p:cNvPr id="5127" name="Picture 9" descr="saMAP.gif"/>
          <p:cNvPicPr>
            <a:picLocks noChangeAspect="1"/>
          </p:cNvPicPr>
          <p:nvPr/>
        </p:nvPicPr>
        <p:blipFill>
          <a:blip r:embed="rId6" cstate="print"/>
          <a:srcRect/>
          <a:stretch>
            <a:fillRect/>
          </a:stretch>
        </p:blipFill>
        <p:spPr bwMode="auto">
          <a:xfrm>
            <a:off x="457200" y="4624387"/>
            <a:ext cx="2276475" cy="2157413"/>
          </a:xfrm>
          <a:prstGeom prst="rect">
            <a:avLst/>
          </a:prstGeom>
          <a:noFill/>
          <a:ln w="9525">
            <a:noFill/>
            <a:miter lim="800000"/>
            <a:headEnd/>
            <a:tailEnd/>
          </a:ln>
        </p:spPr>
      </p:pic>
      <p:pic>
        <p:nvPicPr>
          <p:cNvPr id="5128" name="Picture 11" descr="monarch-butterfly.jpg"/>
          <p:cNvPicPr>
            <a:picLocks noChangeAspect="1"/>
          </p:cNvPicPr>
          <p:nvPr/>
        </p:nvPicPr>
        <p:blipFill>
          <a:blip r:embed="rId7" cstate="print"/>
          <a:srcRect/>
          <a:stretch>
            <a:fillRect/>
          </a:stretch>
        </p:blipFill>
        <p:spPr bwMode="auto">
          <a:xfrm>
            <a:off x="6248400" y="2490787"/>
            <a:ext cx="2286000" cy="2655888"/>
          </a:xfrm>
          <a:prstGeom prst="rect">
            <a:avLst/>
          </a:prstGeom>
          <a:noFill/>
          <a:ln w="9525">
            <a:noFill/>
            <a:miter lim="800000"/>
            <a:headEnd/>
            <a:tailEnd/>
          </a:ln>
        </p:spPr>
      </p:pic>
      <p:pic>
        <p:nvPicPr>
          <p:cNvPr id="5129" name="Picture 6" descr="fifth-eating"/>
          <p:cNvPicPr>
            <a:picLocks noChangeAspect="1" noChangeArrowheads="1"/>
          </p:cNvPicPr>
          <p:nvPr/>
        </p:nvPicPr>
        <p:blipFill>
          <a:blip r:embed="rId8" cstate="print"/>
          <a:srcRect l="29381" r="27319" b="20850"/>
          <a:stretch>
            <a:fillRect/>
          </a:stretch>
        </p:blipFill>
        <p:spPr bwMode="auto">
          <a:xfrm>
            <a:off x="3429000" y="5233987"/>
            <a:ext cx="1301750" cy="1214438"/>
          </a:xfrm>
          <a:prstGeom prst="rect">
            <a:avLst/>
          </a:prstGeom>
          <a:noFill/>
          <a:ln w="9525">
            <a:noFill/>
            <a:miter lim="800000"/>
            <a:headEnd/>
            <a:tailEnd/>
          </a:ln>
        </p:spPr>
      </p:pic>
      <p:pic>
        <p:nvPicPr>
          <p:cNvPr id="5130" name="Picture 8" descr="egg"/>
          <p:cNvPicPr>
            <a:picLocks noChangeAspect="1" noChangeArrowheads="1"/>
          </p:cNvPicPr>
          <p:nvPr/>
        </p:nvPicPr>
        <p:blipFill>
          <a:blip r:embed="rId9" cstate="print"/>
          <a:srcRect l="17999" t="7538" r="19600" b="10934"/>
          <a:stretch>
            <a:fillRect/>
          </a:stretch>
        </p:blipFill>
        <p:spPr bwMode="auto">
          <a:xfrm>
            <a:off x="4953000" y="5995987"/>
            <a:ext cx="601663" cy="59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74638"/>
            <a:ext cx="9144000" cy="868362"/>
          </a:xfrm>
        </p:spPr>
        <p:txBody>
          <a:bodyPr/>
          <a:lstStyle/>
          <a:p>
            <a:pPr eaLnBrk="1" hangingPunct="1">
              <a:defRPr/>
            </a:pPr>
            <a:r>
              <a:rPr lang="en-US" sz="4000" dirty="0" smtClean="0"/>
              <a:t>Modeling the distribution of the sachem butterfly using mechanistic models</a:t>
            </a:r>
          </a:p>
        </p:txBody>
      </p:sp>
      <p:sp>
        <p:nvSpPr>
          <p:cNvPr id="18435" name="Rectangle 3"/>
          <p:cNvSpPr>
            <a:spLocks noGrp="1" noChangeArrowheads="1"/>
          </p:cNvSpPr>
          <p:nvPr>
            <p:ph type="body" idx="1"/>
          </p:nvPr>
        </p:nvSpPr>
        <p:spPr>
          <a:xfrm>
            <a:off x="0" y="4953000"/>
            <a:ext cx="6019800" cy="1371600"/>
          </a:xfrm>
        </p:spPr>
        <p:txBody>
          <a:bodyPr/>
          <a:lstStyle/>
          <a:p>
            <a:pPr eaLnBrk="1" hangingPunct="1">
              <a:defRPr/>
            </a:pPr>
            <a:r>
              <a:rPr lang="en-US" sz="2000" dirty="0" smtClean="0"/>
              <a:t>The sachem butterfly (</a:t>
            </a:r>
            <a:r>
              <a:rPr lang="en-US" sz="2000" i="1" dirty="0" err="1" smtClean="0"/>
              <a:t>Atalopedes</a:t>
            </a:r>
            <a:r>
              <a:rPr lang="en-US" sz="2000" i="1" dirty="0" smtClean="0"/>
              <a:t> </a:t>
            </a:r>
            <a:r>
              <a:rPr lang="en-US" sz="2000" i="1" dirty="0" err="1" smtClean="0"/>
              <a:t>campestris</a:t>
            </a:r>
            <a:r>
              <a:rPr lang="en-US" sz="2000" dirty="0" smtClean="0"/>
              <a:t>) recently expanded its range into Washington state.</a:t>
            </a:r>
          </a:p>
          <a:p>
            <a:pPr eaLnBrk="1" hangingPunct="1">
              <a:defRPr/>
            </a:pPr>
            <a:r>
              <a:rPr lang="en-US" sz="2000" dirty="0" smtClean="0"/>
              <a:t>Winter temperatures had been rising in the area</a:t>
            </a:r>
          </a:p>
        </p:txBody>
      </p:sp>
      <p:pic>
        <p:nvPicPr>
          <p:cNvPr id="13316" name="Picture 11" descr="sachem.jpg"/>
          <p:cNvPicPr>
            <a:picLocks noChangeAspect="1"/>
          </p:cNvPicPr>
          <p:nvPr/>
        </p:nvPicPr>
        <p:blipFill>
          <a:blip r:embed="rId2" cstate="print"/>
          <a:srcRect/>
          <a:stretch>
            <a:fillRect/>
          </a:stretch>
        </p:blipFill>
        <p:spPr bwMode="auto">
          <a:xfrm>
            <a:off x="304800" y="3048000"/>
            <a:ext cx="2133600" cy="1700213"/>
          </a:xfrm>
          <a:prstGeom prst="rect">
            <a:avLst/>
          </a:prstGeom>
          <a:noFill/>
          <a:ln w="9525">
            <a:noFill/>
            <a:miter lim="800000"/>
            <a:headEnd/>
            <a:tailEnd/>
          </a:ln>
        </p:spPr>
      </p:pic>
      <p:pic>
        <p:nvPicPr>
          <p:cNvPr id="13317" name="Picture 11" descr="fig 10"/>
          <p:cNvPicPr>
            <a:picLocks noChangeAspect="1" noChangeArrowheads="1"/>
          </p:cNvPicPr>
          <p:nvPr/>
        </p:nvPicPr>
        <p:blipFill>
          <a:blip r:embed="rId3" cstate="print"/>
          <a:srcRect b="27393"/>
          <a:stretch>
            <a:fillRect/>
          </a:stretch>
        </p:blipFill>
        <p:spPr bwMode="auto">
          <a:xfrm>
            <a:off x="5715000" y="2209800"/>
            <a:ext cx="3041650" cy="3314700"/>
          </a:xfrm>
          <a:prstGeom prst="rect">
            <a:avLst/>
          </a:prstGeom>
          <a:noFill/>
          <a:ln w="9525">
            <a:noFill/>
            <a:miter lim="800000"/>
            <a:headEnd/>
            <a:tailEnd/>
          </a:ln>
        </p:spPr>
      </p:pic>
      <p:sp>
        <p:nvSpPr>
          <p:cNvPr id="13318" name="TextBox 6"/>
          <p:cNvSpPr txBox="1">
            <a:spLocks noChangeArrowheads="1"/>
          </p:cNvSpPr>
          <p:nvPr/>
        </p:nvSpPr>
        <p:spPr bwMode="auto">
          <a:xfrm>
            <a:off x="152400" y="6096000"/>
            <a:ext cx="8153400" cy="646113"/>
          </a:xfrm>
          <a:prstGeom prst="rect">
            <a:avLst/>
          </a:prstGeom>
          <a:noFill/>
          <a:ln w="9525">
            <a:noFill/>
            <a:miter lim="800000"/>
            <a:headEnd/>
            <a:tailEnd/>
          </a:ln>
        </p:spPr>
        <p:txBody>
          <a:bodyPr>
            <a:spAutoFit/>
          </a:bodyPr>
          <a:lstStyle/>
          <a:p>
            <a:pPr algn="l"/>
            <a:r>
              <a:rPr lang="en-US" i="1"/>
              <a:t>Natural history notes:   a common, open-area species that uses several grasses, including common grasses such as Bermuda and crab grass</a:t>
            </a:r>
          </a:p>
        </p:txBody>
      </p:sp>
      <p:sp>
        <p:nvSpPr>
          <p:cNvPr id="7" name="Rectangle 3"/>
          <p:cNvSpPr txBox="1">
            <a:spLocks noChangeArrowheads="1"/>
          </p:cNvSpPr>
          <p:nvPr/>
        </p:nvSpPr>
        <p:spPr bwMode="auto">
          <a:xfrm>
            <a:off x="304800" y="1447800"/>
            <a:ext cx="6400800" cy="20574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60000"/>
              <a:buFont typeface="Wingdings" pitchFamily="2" charset="2"/>
              <a:buChar char="n"/>
              <a:defRPr/>
            </a:pPr>
            <a:r>
              <a:rPr lang="en-US" sz="2400" kern="0" dirty="0">
                <a:effectLst>
                  <a:outerShdw blurRad="38100" dist="38100" dir="2700000" algn="tl">
                    <a:srgbClr val="000000"/>
                  </a:outerShdw>
                </a:effectLst>
                <a:latin typeface="Bookman Old Style" pitchFamily="18" charset="0"/>
              </a:rPr>
              <a:t>Leslie Ries</a:t>
            </a:r>
            <a:r>
              <a:rPr lang="en-US" sz="2400" kern="0" baseline="30000" dirty="0">
                <a:effectLst>
                  <a:outerShdw blurRad="38100" dist="38100" dir="2700000" algn="tl">
                    <a:srgbClr val="000000"/>
                  </a:outerShdw>
                </a:effectLst>
                <a:latin typeface="Bookman Old Style" pitchFamily="18" charset="0"/>
              </a:rPr>
              <a:t>1</a:t>
            </a:r>
            <a:r>
              <a:rPr lang="en-US" sz="2400" kern="0" dirty="0">
                <a:effectLst>
                  <a:outerShdw blurRad="38100" dist="38100" dir="2700000" algn="tl">
                    <a:srgbClr val="000000"/>
                  </a:outerShdw>
                </a:effectLst>
                <a:latin typeface="Bookman Old Style" pitchFamily="18" charset="0"/>
              </a:rPr>
              <a:t>, Jessica Turner</a:t>
            </a:r>
            <a:r>
              <a:rPr lang="en-US" sz="2400" kern="0" baseline="30000" dirty="0">
                <a:effectLst>
                  <a:outerShdw blurRad="38100" dist="38100" dir="2700000" algn="tl">
                    <a:srgbClr val="000000"/>
                  </a:outerShdw>
                </a:effectLst>
                <a:latin typeface="Bookman Old Style" pitchFamily="18" charset="0"/>
              </a:rPr>
              <a:t>1</a:t>
            </a:r>
            <a:r>
              <a:rPr lang="en-US" sz="2400" kern="0" dirty="0">
                <a:effectLst>
                  <a:outerShdw blurRad="38100" dist="38100" dir="2700000" algn="tl">
                    <a:srgbClr val="000000"/>
                  </a:outerShdw>
                </a:effectLst>
                <a:latin typeface="Bookman Old Style" pitchFamily="18" charset="0"/>
              </a:rPr>
              <a:t>, Lisa </a:t>
            </a:r>
            <a:r>
              <a:rPr lang="en-US" sz="2400" kern="0" dirty="0" err="1">
                <a:effectLst>
                  <a:outerShdw blurRad="38100" dist="38100" dir="2700000" algn="tl">
                    <a:srgbClr val="000000"/>
                  </a:outerShdw>
                </a:effectLst>
                <a:latin typeface="Bookman Old Style" pitchFamily="18" charset="0"/>
              </a:rPr>
              <a:t>Crozier</a:t>
            </a:r>
            <a:r>
              <a:rPr lang="en-US" sz="2400" kern="0" baseline="30000" dirty="0">
                <a:effectLst>
                  <a:outerShdw blurRad="38100" dist="38100" dir="2700000" algn="tl">
                    <a:srgbClr val="000000"/>
                  </a:outerShdw>
                </a:effectLst>
                <a:latin typeface="Bookman Old Style" pitchFamily="18" charset="0"/>
              </a:rPr>
              <a:t>2</a:t>
            </a:r>
            <a:r>
              <a:rPr lang="en-US" sz="2400" kern="0" dirty="0">
                <a:effectLst>
                  <a:outerShdw blurRad="38100" dist="38100" dir="2700000" algn="tl">
                    <a:srgbClr val="000000"/>
                  </a:outerShdw>
                </a:effectLst>
                <a:latin typeface="Bookman Old Style" pitchFamily="18" charset="0"/>
              </a:rPr>
              <a:t>, and Thomas Mueller</a:t>
            </a:r>
            <a:r>
              <a:rPr lang="en-US" sz="2400" kern="0" baseline="30000" dirty="0">
                <a:effectLst>
                  <a:outerShdw blurRad="38100" dist="38100" dir="2700000" algn="tl">
                    <a:srgbClr val="000000"/>
                  </a:outerShdw>
                </a:effectLst>
                <a:latin typeface="Bookman Old Style" pitchFamily="18" charset="0"/>
              </a:rPr>
              <a:t>1</a:t>
            </a:r>
          </a:p>
          <a:p>
            <a:pPr marL="342900" indent="-342900" eaLnBrk="1" hangingPunct="1">
              <a:spcBef>
                <a:spcPct val="20000"/>
              </a:spcBef>
              <a:buClr>
                <a:schemeClr val="hlink"/>
              </a:buClr>
              <a:buSzPct val="60000"/>
              <a:buFont typeface="Wingdings" pitchFamily="2" charset="2"/>
              <a:buChar char="n"/>
              <a:defRPr/>
            </a:pPr>
            <a:r>
              <a:rPr lang="en-US" kern="0" baseline="30000" dirty="0">
                <a:effectLst>
                  <a:outerShdw blurRad="38100" dist="38100" dir="2700000" algn="tl">
                    <a:srgbClr val="000000"/>
                  </a:outerShdw>
                </a:effectLst>
                <a:latin typeface="Bookman Old Style" pitchFamily="18" charset="0"/>
              </a:rPr>
              <a:t>1</a:t>
            </a:r>
            <a:r>
              <a:rPr lang="en-US" kern="0" dirty="0">
                <a:effectLst>
                  <a:outerShdw blurRad="38100" dist="38100" dir="2700000" algn="tl">
                    <a:srgbClr val="000000"/>
                  </a:outerShdw>
                </a:effectLst>
                <a:latin typeface="Bookman Old Style" pitchFamily="18" charset="0"/>
              </a:rPr>
              <a:t>University of Maryland</a:t>
            </a:r>
          </a:p>
          <a:p>
            <a:pPr marL="342900" indent="-342900" eaLnBrk="1" hangingPunct="1">
              <a:spcBef>
                <a:spcPct val="20000"/>
              </a:spcBef>
              <a:buClr>
                <a:schemeClr val="hlink"/>
              </a:buClr>
              <a:buSzPct val="60000"/>
              <a:buFont typeface="Wingdings" pitchFamily="2" charset="2"/>
              <a:buChar char="n"/>
              <a:defRPr/>
            </a:pPr>
            <a:r>
              <a:rPr lang="en-US" kern="0" baseline="30000" dirty="0">
                <a:effectLst>
                  <a:outerShdw blurRad="38100" dist="38100" dir="2700000" algn="tl">
                    <a:srgbClr val="000000"/>
                  </a:outerShdw>
                </a:effectLst>
                <a:latin typeface="Bookman Old Style" pitchFamily="18" charset="0"/>
              </a:rPr>
              <a:t>2</a:t>
            </a:r>
            <a:r>
              <a:rPr lang="en-US" kern="0" dirty="0">
                <a:effectLst>
                  <a:outerShdw blurRad="38100" dist="38100" dir="2700000" algn="tl">
                    <a:srgbClr val="000000"/>
                  </a:outerShdw>
                </a:effectLst>
                <a:latin typeface="Bookman Old Style" pitchFamily="18" charset="0"/>
              </a:rPr>
              <a:t>NOAA NW Fisheries Center</a:t>
            </a:r>
          </a:p>
        </p:txBody>
      </p:sp>
      <p:pic>
        <p:nvPicPr>
          <p:cNvPr id="13320" name="Picture 9" descr="saMAP.gif"/>
          <p:cNvPicPr>
            <a:picLocks noChangeAspect="1"/>
          </p:cNvPicPr>
          <p:nvPr/>
        </p:nvPicPr>
        <p:blipFill>
          <a:blip r:embed="rId4" cstate="print"/>
          <a:srcRect/>
          <a:stretch>
            <a:fillRect/>
          </a:stretch>
        </p:blipFill>
        <p:spPr bwMode="auto">
          <a:xfrm>
            <a:off x="2971800" y="3048000"/>
            <a:ext cx="1981200" cy="1878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l="39384" t="38356" r="12671" b="26027"/>
          <a:stretch>
            <a:fillRect/>
          </a:stretch>
        </p:blipFill>
        <p:spPr bwMode="auto">
          <a:xfrm>
            <a:off x="1219200" y="2895600"/>
            <a:ext cx="6042025" cy="3429000"/>
          </a:xfrm>
          <a:prstGeom prst="rect">
            <a:avLst/>
          </a:prstGeom>
          <a:noFill/>
          <a:ln w="9525">
            <a:noFill/>
            <a:miter lim="800000"/>
            <a:headEnd/>
            <a:tailEnd/>
          </a:ln>
        </p:spPr>
      </p:pic>
      <p:sp>
        <p:nvSpPr>
          <p:cNvPr id="2" name="Title 1"/>
          <p:cNvSpPr>
            <a:spLocks noGrp="1"/>
          </p:cNvSpPr>
          <p:nvPr>
            <p:ph type="title"/>
          </p:nvPr>
        </p:nvSpPr>
        <p:spPr>
          <a:xfrm>
            <a:off x="457200" y="277813"/>
            <a:ext cx="8229600" cy="712787"/>
          </a:xfrm>
        </p:spPr>
        <p:txBody>
          <a:bodyPr/>
          <a:lstStyle/>
          <a:p>
            <a:pPr>
              <a:defRPr/>
            </a:pPr>
            <a:r>
              <a:rPr lang="en-US" dirty="0" smtClean="0"/>
              <a:t>Summer recruitment</a:t>
            </a:r>
            <a:endParaRPr lang="en-US" dirty="0"/>
          </a:p>
        </p:txBody>
      </p:sp>
      <p:sp>
        <p:nvSpPr>
          <p:cNvPr id="3" name="Content Placeholder 2"/>
          <p:cNvSpPr>
            <a:spLocks noGrp="1"/>
          </p:cNvSpPr>
          <p:nvPr>
            <p:ph idx="1"/>
          </p:nvPr>
        </p:nvSpPr>
        <p:spPr>
          <a:xfrm>
            <a:off x="228600" y="990600"/>
            <a:ext cx="8915400" cy="4530725"/>
          </a:xfrm>
        </p:spPr>
        <p:txBody>
          <a:bodyPr/>
          <a:lstStyle/>
          <a:p>
            <a:pPr>
              <a:defRPr/>
            </a:pPr>
            <a:r>
              <a:rPr lang="en-US" sz="2800" dirty="0" smtClean="0"/>
              <a:t>Recruitment predictions are based on growing degree days</a:t>
            </a:r>
          </a:p>
          <a:p>
            <a:pPr lvl="1">
              <a:defRPr/>
            </a:pPr>
            <a:r>
              <a:rPr lang="en-US" sz="2000" dirty="0" smtClean="0"/>
              <a:t>In this case, the lower development threshold (</a:t>
            </a:r>
            <a:r>
              <a:rPr lang="en-US" sz="2000" dirty="0" err="1" smtClean="0"/>
              <a:t>DZmin</a:t>
            </a:r>
            <a:r>
              <a:rPr lang="en-US" sz="2000" dirty="0" smtClean="0"/>
              <a:t>) was 15.5C (60F) with no upper temperature threshold  </a:t>
            </a:r>
            <a:r>
              <a:rPr lang="en-US" sz="2000" i="1" dirty="0" smtClean="0"/>
              <a:t>(</a:t>
            </a:r>
            <a:r>
              <a:rPr lang="en-US" sz="2000" i="1" dirty="0" err="1" smtClean="0"/>
              <a:t>Crozier</a:t>
            </a:r>
            <a:r>
              <a:rPr lang="en-US" sz="2000" i="1" dirty="0" smtClean="0"/>
              <a:t> 2001)</a:t>
            </a:r>
          </a:p>
          <a:p>
            <a:pPr lvl="1">
              <a:defRPr/>
            </a:pPr>
            <a:r>
              <a:rPr lang="en-US" sz="2000" dirty="0" smtClean="0"/>
              <a:t>Number of growing degree days necessary for a single generation was estimated at 417</a:t>
            </a:r>
          </a:p>
        </p:txBody>
      </p:sp>
      <p:pic>
        <p:nvPicPr>
          <p:cNvPr id="17413" name="Picture 2"/>
          <p:cNvPicPr>
            <a:picLocks noChangeAspect="1" noChangeArrowheads="1"/>
          </p:cNvPicPr>
          <p:nvPr/>
        </p:nvPicPr>
        <p:blipFill>
          <a:blip r:embed="rId2" cstate="print"/>
          <a:srcRect l="6775" t="37761" r="86301" b="49374"/>
          <a:stretch>
            <a:fillRect/>
          </a:stretch>
        </p:blipFill>
        <p:spPr bwMode="auto">
          <a:xfrm>
            <a:off x="228600" y="5181600"/>
            <a:ext cx="920750" cy="1069975"/>
          </a:xfrm>
          <a:prstGeom prst="rect">
            <a:avLst/>
          </a:prstGeom>
          <a:noFill/>
          <a:ln w="9525">
            <a:noFill/>
            <a:miter lim="800000"/>
            <a:headEnd/>
            <a:tailEnd/>
          </a:ln>
        </p:spPr>
      </p:pic>
      <p:sp>
        <p:nvSpPr>
          <p:cNvPr id="6" name="TextBox 5"/>
          <p:cNvSpPr txBox="1"/>
          <p:nvPr/>
        </p:nvSpPr>
        <p:spPr>
          <a:xfrm>
            <a:off x="152400" y="4724400"/>
            <a:ext cx="1054100" cy="430213"/>
          </a:xfrm>
          <a:prstGeom prst="rect">
            <a:avLst/>
          </a:prstGeom>
          <a:solidFill>
            <a:schemeClr val="tx1"/>
          </a:solidFill>
        </p:spPr>
        <p:txBody>
          <a:bodyPr wrap="none">
            <a:spAutoFit/>
          </a:bodyPr>
          <a:lstStyle/>
          <a:p>
            <a:pPr>
              <a:defRPr/>
            </a:pPr>
            <a:r>
              <a:rPr lang="en-US" sz="1100" b="1" dirty="0">
                <a:solidFill>
                  <a:schemeClr val="bg1">
                    <a:lumMod val="50000"/>
                  </a:schemeClr>
                </a:solidFill>
                <a:latin typeface="Arial" pitchFamily="34" charset="0"/>
                <a:cs typeface="Arial" pitchFamily="34" charset="0"/>
              </a:rPr>
              <a:t>Predicted</a:t>
            </a:r>
          </a:p>
          <a:p>
            <a:pPr>
              <a:defRPr/>
            </a:pPr>
            <a:r>
              <a:rPr lang="en-US" sz="1100" b="1" dirty="0">
                <a:solidFill>
                  <a:schemeClr val="bg1">
                    <a:lumMod val="50000"/>
                  </a:schemeClr>
                </a:solidFill>
                <a:latin typeface="Arial" pitchFamily="34" charset="0"/>
                <a:cs typeface="Arial" pitchFamily="34" charset="0"/>
              </a:rPr>
              <a:t>generations:</a:t>
            </a:r>
          </a:p>
        </p:txBody>
      </p:sp>
      <p:sp>
        <p:nvSpPr>
          <p:cNvPr id="17415" name="TextBox 6"/>
          <p:cNvSpPr txBox="1">
            <a:spLocks noChangeArrowheads="1"/>
          </p:cNvSpPr>
          <p:nvPr/>
        </p:nvSpPr>
        <p:spPr bwMode="auto">
          <a:xfrm>
            <a:off x="266700" y="6389688"/>
            <a:ext cx="8789988" cy="369887"/>
          </a:xfrm>
          <a:prstGeom prst="rect">
            <a:avLst/>
          </a:prstGeom>
          <a:noFill/>
          <a:ln w="9525">
            <a:noFill/>
            <a:miter lim="800000"/>
            <a:headEnd/>
            <a:tailEnd/>
          </a:ln>
        </p:spPr>
        <p:txBody>
          <a:bodyPr wrap="none">
            <a:spAutoFit/>
          </a:bodyPr>
          <a:lstStyle/>
          <a:p>
            <a:pPr algn="l"/>
            <a:r>
              <a:rPr lang="en-US" i="1"/>
              <a:t>Predicted number of generations based on NOAA weather station data (1990-2009 average)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12787"/>
          </a:xfrm>
        </p:spPr>
        <p:txBody>
          <a:bodyPr/>
          <a:lstStyle/>
          <a:p>
            <a:pPr>
              <a:defRPr/>
            </a:pPr>
            <a:r>
              <a:rPr lang="en-US" dirty="0" smtClean="0"/>
              <a:t>Overwinter survival</a:t>
            </a:r>
            <a:endParaRPr lang="en-US" dirty="0"/>
          </a:p>
        </p:txBody>
      </p:sp>
      <p:sp>
        <p:nvSpPr>
          <p:cNvPr id="3" name="Content Placeholder 2"/>
          <p:cNvSpPr>
            <a:spLocks noGrp="1"/>
          </p:cNvSpPr>
          <p:nvPr>
            <p:ph idx="1"/>
          </p:nvPr>
        </p:nvSpPr>
        <p:spPr>
          <a:xfrm>
            <a:off x="228600" y="1066800"/>
            <a:ext cx="8534400" cy="4530725"/>
          </a:xfrm>
        </p:spPr>
        <p:txBody>
          <a:bodyPr/>
          <a:lstStyle/>
          <a:p>
            <a:pPr lvl="1">
              <a:defRPr/>
            </a:pPr>
            <a:r>
              <a:rPr lang="en-US" sz="2400" dirty="0" smtClean="0"/>
              <a:t>Predicted rates of overwinter survival are based on mean January temperature</a:t>
            </a:r>
          </a:p>
        </p:txBody>
      </p:sp>
      <p:sp>
        <p:nvSpPr>
          <p:cNvPr id="16388" name="TextBox 6"/>
          <p:cNvSpPr txBox="1">
            <a:spLocks noChangeArrowheads="1"/>
          </p:cNvSpPr>
          <p:nvPr/>
        </p:nvSpPr>
        <p:spPr bwMode="auto">
          <a:xfrm>
            <a:off x="304800" y="6248400"/>
            <a:ext cx="8501063" cy="369888"/>
          </a:xfrm>
          <a:prstGeom prst="rect">
            <a:avLst/>
          </a:prstGeom>
          <a:noFill/>
          <a:ln w="9525">
            <a:noFill/>
            <a:miter lim="800000"/>
            <a:headEnd/>
            <a:tailEnd/>
          </a:ln>
        </p:spPr>
        <p:txBody>
          <a:bodyPr wrap="none">
            <a:spAutoFit/>
          </a:bodyPr>
          <a:lstStyle/>
          <a:p>
            <a:pPr algn="l"/>
            <a:r>
              <a:rPr lang="en-US" i="1"/>
              <a:t>Predicted overwinter survival based on NOAA weather station data (1990-2009 average) </a:t>
            </a:r>
          </a:p>
        </p:txBody>
      </p:sp>
      <p:pic>
        <p:nvPicPr>
          <p:cNvPr id="16389" name="Picture 3"/>
          <p:cNvPicPr>
            <a:picLocks noChangeAspect="1" noChangeArrowheads="1"/>
          </p:cNvPicPr>
          <p:nvPr/>
        </p:nvPicPr>
        <p:blipFill>
          <a:blip r:embed="rId2" cstate="print"/>
          <a:srcRect l="28972" t="25421" r="10280" b="32710"/>
          <a:stretch>
            <a:fillRect/>
          </a:stretch>
        </p:blipFill>
        <p:spPr bwMode="auto">
          <a:xfrm>
            <a:off x="1066800" y="2133600"/>
            <a:ext cx="6931025" cy="3657600"/>
          </a:xfrm>
          <a:prstGeom prst="rect">
            <a:avLst/>
          </a:prstGeom>
          <a:noFill/>
          <a:ln w="9525">
            <a:noFill/>
            <a:miter lim="800000"/>
            <a:headEnd/>
            <a:tailEnd/>
          </a:ln>
        </p:spPr>
      </p:pic>
      <p:pic>
        <p:nvPicPr>
          <p:cNvPr id="16390" name="Picture 3"/>
          <p:cNvPicPr>
            <a:picLocks noChangeAspect="1" noChangeArrowheads="1"/>
          </p:cNvPicPr>
          <p:nvPr/>
        </p:nvPicPr>
        <p:blipFill>
          <a:blip r:embed="rId2" cstate="print"/>
          <a:srcRect l="8411" t="51495" r="85106" b="36356"/>
          <a:stretch>
            <a:fillRect/>
          </a:stretch>
        </p:blipFill>
        <p:spPr bwMode="auto">
          <a:xfrm>
            <a:off x="106363" y="4238625"/>
            <a:ext cx="909637" cy="1066800"/>
          </a:xfrm>
          <a:prstGeom prst="rect">
            <a:avLst/>
          </a:prstGeom>
          <a:noFill/>
          <a:ln w="9525">
            <a:noFill/>
            <a:miter lim="800000"/>
            <a:headEnd/>
            <a:tailEnd/>
          </a:ln>
        </p:spPr>
      </p:pic>
      <p:sp>
        <p:nvSpPr>
          <p:cNvPr id="10" name="TextBox 9"/>
          <p:cNvSpPr txBox="1"/>
          <p:nvPr/>
        </p:nvSpPr>
        <p:spPr>
          <a:xfrm>
            <a:off x="146050" y="3733800"/>
            <a:ext cx="827088" cy="431800"/>
          </a:xfrm>
          <a:prstGeom prst="rect">
            <a:avLst/>
          </a:prstGeom>
          <a:solidFill>
            <a:schemeClr val="tx1"/>
          </a:solidFill>
        </p:spPr>
        <p:txBody>
          <a:bodyPr wrap="none">
            <a:spAutoFit/>
          </a:bodyPr>
          <a:lstStyle/>
          <a:p>
            <a:pPr>
              <a:defRPr/>
            </a:pPr>
            <a:r>
              <a:rPr lang="en-US" sz="1100" b="1" dirty="0">
                <a:solidFill>
                  <a:schemeClr val="bg1">
                    <a:lumMod val="50000"/>
                  </a:schemeClr>
                </a:solidFill>
                <a:latin typeface="Arial" pitchFamily="34" charset="0"/>
                <a:cs typeface="Arial" pitchFamily="34" charset="0"/>
              </a:rPr>
              <a:t>Predicted</a:t>
            </a:r>
          </a:p>
          <a:p>
            <a:pPr>
              <a:defRPr/>
            </a:pPr>
            <a:r>
              <a:rPr lang="en-US" sz="1100" b="1" dirty="0">
                <a:solidFill>
                  <a:schemeClr val="bg1">
                    <a:lumMod val="50000"/>
                  </a:schemeClr>
                </a:solidFill>
                <a:latin typeface="Arial" pitchFamily="34" charset="0"/>
                <a:cs typeface="Arial" pitchFamily="34" charset="0"/>
              </a:rPr>
              <a:t>survival: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2788"/>
          </a:xfrm>
        </p:spPr>
        <p:txBody>
          <a:bodyPr/>
          <a:lstStyle/>
          <a:p>
            <a:pPr>
              <a:defRPr/>
            </a:pPr>
            <a:r>
              <a:rPr lang="en-US" dirty="0" smtClean="0"/>
              <a:t>Predicted growth rates</a:t>
            </a:r>
            <a:endParaRPr lang="en-US" dirty="0"/>
          </a:p>
        </p:txBody>
      </p:sp>
      <p:sp>
        <p:nvSpPr>
          <p:cNvPr id="3" name="Content Placeholder 2"/>
          <p:cNvSpPr>
            <a:spLocks noGrp="1"/>
          </p:cNvSpPr>
          <p:nvPr>
            <p:ph idx="1"/>
          </p:nvPr>
        </p:nvSpPr>
        <p:spPr>
          <a:xfrm>
            <a:off x="228600" y="685800"/>
            <a:ext cx="8915400" cy="4530725"/>
          </a:xfrm>
        </p:spPr>
        <p:txBody>
          <a:bodyPr/>
          <a:lstStyle/>
          <a:p>
            <a:pPr>
              <a:defRPr/>
            </a:pPr>
            <a:r>
              <a:rPr lang="en-US" sz="2800" dirty="0" smtClean="0"/>
              <a:t>The model predicts lambda based on summer recruitment and overwinter survival</a:t>
            </a:r>
          </a:p>
          <a:p>
            <a:pPr lvl="1">
              <a:defRPr/>
            </a:pPr>
            <a:r>
              <a:rPr lang="en-US" sz="2400" dirty="0" smtClean="0"/>
              <a:t>Clearly, the scaling of the model predictions seem off…</a:t>
            </a:r>
          </a:p>
        </p:txBody>
      </p:sp>
      <p:sp>
        <p:nvSpPr>
          <p:cNvPr id="18436" name="TextBox 6"/>
          <p:cNvSpPr txBox="1">
            <a:spLocks noChangeArrowheads="1"/>
          </p:cNvSpPr>
          <p:nvPr/>
        </p:nvSpPr>
        <p:spPr bwMode="auto">
          <a:xfrm>
            <a:off x="568325" y="6370638"/>
            <a:ext cx="7334250" cy="369887"/>
          </a:xfrm>
          <a:prstGeom prst="rect">
            <a:avLst/>
          </a:prstGeom>
          <a:noFill/>
          <a:ln w="9525">
            <a:noFill/>
            <a:miter lim="800000"/>
            <a:headEnd/>
            <a:tailEnd/>
          </a:ln>
        </p:spPr>
        <p:txBody>
          <a:bodyPr wrap="none">
            <a:spAutoFit/>
          </a:bodyPr>
          <a:lstStyle/>
          <a:p>
            <a:pPr algn="l"/>
            <a:r>
              <a:rPr lang="en-US" i="1"/>
              <a:t>Predicted lambda based on NOAA weather station data (1990-2009 average) </a:t>
            </a:r>
          </a:p>
        </p:txBody>
      </p:sp>
      <p:pic>
        <p:nvPicPr>
          <p:cNvPr id="18437" name="Picture 2"/>
          <p:cNvPicPr>
            <a:picLocks noChangeAspect="1" noChangeArrowheads="1"/>
          </p:cNvPicPr>
          <p:nvPr/>
        </p:nvPicPr>
        <p:blipFill>
          <a:blip r:embed="rId2" cstate="print"/>
          <a:srcRect l="7895" t="58070" r="85307" b="30000"/>
          <a:stretch>
            <a:fillRect/>
          </a:stretch>
        </p:blipFill>
        <p:spPr bwMode="auto">
          <a:xfrm>
            <a:off x="304800" y="4724400"/>
            <a:ext cx="833438" cy="914400"/>
          </a:xfrm>
          <a:prstGeom prst="rect">
            <a:avLst/>
          </a:prstGeom>
          <a:noFill/>
          <a:ln w="9525">
            <a:noFill/>
            <a:miter lim="800000"/>
            <a:headEnd/>
            <a:tailEnd/>
          </a:ln>
        </p:spPr>
      </p:pic>
      <p:pic>
        <p:nvPicPr>
          <p:cNvPr id="18438" name="Picture 11"/>
          <p:cNvPicPr>
            <a:picLocks noChangeAspect="1" noChangeArrowheads="1"/>
          </p:cNvPicPr>
          <p:nvPr/>
        </p:nvPicPr>
        <p:blipFill>
          <a:blip r:embed="rId2" cstate="print"/>
          <a:srcRect l="38596" t="39297" r="10526" b="25613"/>
          <a:stretch>
            <a:fillRect/>
          </a:stretch>
        </p:blipFill>
        <p:spPr bwMode="auto">
          <a:xfrm>
            <a:off x="1371600" y="2286000"/>
            <a:ext cx="6477000" cy="3886200"/>
          </a:xfrm>
          <a:prstGeom prst="rect">
            <a:avLst/>
          </a:prstGeom>
          <a:noFill/>
          <a:ln w="9525">
            <a:noFill/>
            <a:miter lim="800000"/>
            <a:headEnd/>
            <a:tailEnd/>
          </a:ln>
        </p:spPr>
      </p:pic>
      <p:sp>
        <p:nvSpPr>
          <p:cNvPr id="13" name="TextBox 12"/>
          <p:cNvSpPr txBox="1"/>
          <p:nvPr/>
        </p:nvSpPr>
        <p:spPr>
          <a:xfrm>
            <a:off x="304800" y="4191000"/>
            <a:ext cx="827088" cy="430213"/>
          </a:xfrm>
          <a:prstGeom prst="rect">
            <a:avLst/>
          </a:prstGeom>
          <a:solidFill>
            <a:schemeClr val="tx1"/>
          </a:solidFill>
        </p:spPr>
        <p:txBody>
          <a:bodyPr wrap="none">
            <a:spAutoFit/>
          </a:bodyPr>
          <a:lstStyle/>
          <a:p>
            <a:pPr>
              <a:defRPr/>
            </a:pPr>
            <a:r>
              <a:rPr lang="en-US" sz="1100" b="1" dirty="0">
                <a:solidFill>
                  <a:schemeClr val="bg1">
                    <a:lumMod val="50000"/>
                  </a:schemeClr>
                </a:solidFill>
                <a:latin typeface="Arial" pitchFamily="34" charset="0"/>
                <a:cs typeface="Arial" pitchFamily="34" charset="0"/>
              </a:rPr>
              <a:t>Predicted</a:t>
            </a:r>
          </a:p>
          <a:p>
            <a:pPr>
              <a:defRPr/>
            </a:pPr>
            <a:r>
              <a:rPr lang="en-US" sz="1100" b="1" dirty="0">
                <a:solidFill>
                  <a:schemeClr val="bg1">
                    <a:lumMod val="50000"/>
                  </a:schemeClr>
                </a:solidFill>
                <a:latin typeface="Arial" pitchFamily="34" charset="0"/>
                <a:cs typeface="Arial" pitchFamily="34" charset="0"/>
              </a:rPr>
              <a:t>lambda: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l="27538" t="20589" r="4411" b="23529"/>
          <a:stretch>
            <a:fillRect/>
          </a:stretch>
        </p:blipFill>
        <p:spPr bwMode="auto">
          <a:xfrm>
            <a:off x="381000" y="1600200"/>
            <a:ext cx="6497637" cy="3733772"/>
          </a:xfrm>
          <a:prstGeom prst="rect">
            <a:avLst/>
          </a:prstGeom>
          <a:noFill/>
          <a:ln w="9525">
            <a:noFill/>
            <a:miter lim="800000"/>
            <a:headEnd/>
            <a:tailEnd/>
          </a:ln>
        </p:spPr>
      </p:pic>
      <p:sp>
        <p:nvSpPr>
          <p:cNvPr id="7170" name="Rectangle 4"/>
          <p:cNvSpPr>
            <a:spLocks noGrp="1" noChangeArrowheads="1"/>
          </p:cNvSpPr>
          <p:nvPr>
            <p:ph type="title"/>
          </p:nvPr>
        </p:nvSpPr>
        <p:spPr>
          <a:xfrm>
            <a:off x="381000" y="609600"/>
            <a:ext cx="8229600" cy="639763"/>
          </a:xfrm>
        </p:spPr>
        <p:txBody>
          <a:bodyPr/>
          <a:lstStyle/>
          <a:p>
            <a:pPr eaLnBrk="1" hangingPunct="1">
              <a:lnSpc>
                <a:spcPct val="80000"/>
              </a:lnSpc>
              <a:defRPr/>
            </a:pPr>
            <a:r>
              <a:rPr lang="en-US" sz="3200" dirty="0" smtClean="0"/>
              <a:t>The model does well at capturing the northern range limits (limited by cold), but overestimates growth in warmer regions</a:t>
            </a:r>
          </a:p>
        </p:txBody>
      </p:sp>
      <p:pic>
        <p:nvPicPr>
          <p:cNvPr id="20486" name="Picture 2"/>
          <p:cNvPicPr>
            <a:picLocks noChangeAspect="1" noChangeArrowheads="1"/>
          </p:cNvPicPr>
          <p:nvPr/>
        </p:nvPicPr>
        <p:blipFill>
          <a:blip r:embed="rId4" cstate="print"/>
          <a:srcRect l="7895" t="58070" r="85307" b="30000"/>
          <a:stretch>
            <a:fillRect/>
          </a:stretch>
        </p:blipFill>
        <p:spPr bwMode="auto">
          <a:xfrm>
            <a:off x="8001000" y="2438400"/>
            <a:ext cx="833438" cy="914400"/>
          </a:xfrm>
          <a:prstGeom prst="rect">
            <a:avLst/>
          </a:prstGeom>
          <a:noFill/>
          <a:ln w="9525">
            <a:noFill/>
            <a:miter lim="800000"/>
            <a:headEnd/>
            <a:tailEnd/>
          </a:ln>
        </p:spPr>
      </p:pic>
      <p:pic>
        <p:nvPicPr>
          <p:cNvPr id="20487" name="Picture 3"/>
          <p:cNvPicPr>
            <a:picLocks noChangeAspect="1" noChangeArrowheads="1"/>
          </p:cNvPicPr>
          <p:nvPr/>
        </p:nvPicPr>
        <p:blipFill>
          <a:blip r:embed="rId5" cstate="print"/>
          <a:srcRect l="8911" t="19530" r="84158" b="70248"/>
          <a:stretch>
            <a:fillRect/>
          </a:stretch>
        </p:blipFill>
        <p:spPr bwMode="auto">
          <a:xfrm>
            <a:off x="8075612" y="4114800"/>
            <a:ext cx="914400" cy="842963"/>
          </a:xfrm>
          <a:prstGeom prst="rect">
            <a:avLst/>
          </a:prstGeom>
          <a:noFill/>
          <a:ln w="9525">
            <a:noFill/>
            <a:miter lim="800000"/>
            <a:headEnd/>
            <a:tailEnd/>
          </a:ln>
        </p:spPr>
      </p:pic>
      <p:sp>
        <p:nvSpPr>
          <p:cNvPr id="20488" name="TextBox 15"/>
          <p:cNvSpPr txBox="1">
            <a:spLocks noChangeArrowheads="1"/>
          </p:cNvSpPr>
          <p:nvPr/>
        </p:nvSpPr>
        <p:spPr bwMode="auto">
          <a:xfrm>
            <a:off x="304800" y="5791200"/>
            <a:ext cx="8382000" cy="830997"/>
          </a:xfrm>
          <a:prstGeom prst="rect">
            <a:avLst/>
          </a:prstGeom>
          <a:noFill/>
          <a:ln w="9525">
            <a:noFill/>
            <a:miter lim="800000"/>
            <a:headEnd/>
            <a:tailEnd/>
          </a:ln>
        </p:spPr>
        <p:txBody>
          <a:bodyPr>
            <a:spAutoFit/>
          </a:bodyPr>
          <a:lstStyle/>
          <a:p>
            <a:pPr algn="l"/>
            <a:r>
              <a:rPr lang="en-US" sz="2400" i="1" dirty="0" smtClean="0"/>
              <a:t>GDD models have historically focused on cold limitations rather than physiological detriments of excessive heat</a:t>
            </a:r>
            <a:endParaRPr lang="en-US" sz="2400" i="1" dirty="0"/>
          </a:p>
        </p:txBody>
      </p:sp>
      <p:sp>
        <p:nvSpPr>
          <p:cNvPr id="19" name="TextBox 18"/>
          <p:cNvSpPr txBox="1"/>
          <p:nvPr/>
        </p:nvSpPr>
        <p:spPr>
          <a:xfrm>
            <a:off x="8001000" y="1981200"/>
            <a:ext cx="827088" cy="430213"/>
          </a:xfrm>
          <a:prstGeom prst="rect">
            <a:avLst/>
          </a:prstGeom>
          <a:solidFill>
            <a:schemeClr val="tx1"/>
          </a:solidFill>
        </p:spPr>
        <p:txBody>
          <a:bodyPr wrap="none">
            <a:spAutoFit/>
          </a:bodyPr>
          <a:lstStyle/>
          <a:p>
            <a:pPr>
              <a:defRPr/>
            </a:pPr>
            <a:r>
              <a:rPr lang="en-US" sz="1100" b="1" dirty="0">
                <a:solidFill>
                  <a:schemeClr val="bg1">
                    <a:lumMod val="50000"/>
                  </a:schemeClr>
                </a:solidFill>
                <a:latin typeface="Arial" pitchFamily="34" charset="0"/>
                <a:cs typeface="Arial" pitchFamily="34" charset="0"/>
              </a:rPr>
              <a:t>Predicted</a:t>
            </a:r>
          </a:p>
          <a:p>
            <a:pPr>
              <a:defRPr/>
            </a:pPr>
            <a:r>
              <a:rPr lang="en-US" sz="1100" b="1" dirty="0">
                <a:solidFill>
                  <a:schemeClr val="bg1">
                    <a:lumMod val="50000"/>
                  </a:schemeClr>
                </a:solidFill>
                <a:latin typeface="Arial" pitchFamily="34" charset="0"/>
                <a:cs typeface="Arial" pitchFamily="34" charset="0"/>
              </a:rPr>
              <a:t>lambda:</a:t>
            </a:r>
          </a:p>
        </p:txBody>
      </p:sp>
      <p:sp>
        <p:nvSpPr>
          <p:cNvPr id="20" name="TextBox 19"/>
          <p:cNvSpPr txBox="1"/>
          <p:nvPr/>
        </p:nvSpPr>
        <p:spPr>
          <a:xfrm>
            <a:off x="7999412" y="3657600"/>
            <a:ext cx="1144588" cy="430213"/>
          </a:xfrm>
          <a:prstGeom prst="rect">
            <a:avLst/>
          </a:prstGeom>
          <a:solidFill>
            <a:schemeClr val="tx1"/>
          </a:solidFill>
        </p:spPr>
        <p:txBody>
          <a:bodyPr>
            <a:spAutoFit/>
          </a:bodyPr>
          <a:lstStyle/>
          <a:p>
            <a:pPr>
              <a:defRPr/>
            </a:pPr>
            <a:r>
              <a:rPr lang="en-US" sz="1100" b="1" dirty="0">
                <a:solidFill>
                  <a:schemeClr val="bg1">
                    <a:lumMod val="50000"/>
                  </a:schemeClr>
                </a:solidFill>
                <a:latin typeface="Arial" pitchFamily="34" charset="0"/>
                <a:cs typeface="Arial" pitchFamily="34" charset="0"/>
              </a:rPr>
              <a:t>Observed abundances:</a:t>
            </a:r>
          </a:p>
        </p:txBody>
      </p:sp>
      <p:sp>
        <p:nvSpPr>
          <p:cNvPr id="9" name="Oval 8"/>
          <p:cNvSpPr/>
          <p:nvPr/>
        </p:nvSpPr>
        <p:spPr bwMode="auto">
          <a:xfrm>
            <a:off x="6324600" y="2667000"/>
            <a:ext cx="381000" cy="304800"/>
          </a:xfrm>
          <a:prstGeom prst="ellipse">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pPr>
              <a:lnSpc>
                <a:spcPct val="80000"/>
              </a:lnSpc>
            </a:pPr>
            <a:r>
              <a:rPr lang="en-US" dirty="0" smtClean="0"/>
              <a:t>Another study showing the sachem increasing in MA</a:t>
            </a:r>
            <a:endParaRPr lang="en-US" dirty="0"/>
          </a:p>
        </p:txBody>
      </p:sp>
      <p:pic>
        <p:nvPicPr>
          <p:cNvPr id="86018" name="Picture 2"/>
          <p:cNvPicPr>
            <a:picLocks noChangeAspect="1" noChangeArrowheads="1"/>
          </p:cNvPicPr>
          <p:nvPr/>
        </p:nvPicPr>
        <p:blipFill>
          <a:blip r:embed="rId2" cstate="print"/>
          <a:srcRect l="21250" t="23000" r="7500" b="10000"/>
          <a:stretch>
            <a:fillRect/>
          </a:stretch>
        </p:blipFill>
        <p:spPr bwMode="auto">
          <a:xfrm>
            <a:off x="228600" y="1066800"/>
            <a:ext cx="8568267" cy="5035736"/>
          </a:xfrm>
          <a:prstGeom prst="rect">
            <a:avLst/>
          </a:prstGeom>
          <a:noFill/>
          <a:ln w="9525">
            <a:noFill/>
            <a:miter lim="800000"/>
            <a:headEnd/>
            <a:tailEnd/>
          </a:ln>
        </p:spPr>
      </p:pic>
      <p:sp>
        <p:nvSpPr>
          <p:cNvPr id="5" name="TextBox 4"/>
          <p:cNvSpPr txBox="1"/>
          <p:nvPr/>
        </p:nvSpPr>
        <p:spPr>
          <a:xfrm>
            <a:off x="7696200" y="1371600"/>
            <a:ext cx="338667" cy="523220"/>
          </a:xfrm>
          <a:prstGeom prst="rect">
            <a:avLst/>
          </a:prstGeom>
          <a:noFill/>
        </p:spPr>
        <p:txBody>
          <a:bodyPr wrap="square" rtlCol="0">
            <a:spAutoFit/>
          </a:bodyPr>
          <a:lstStyle/>
          <a:p>
            <a:r>
              <a:rPr lang="en-US" sz="2800" b="1" dirty="0" smtClean="0">
                <a:solidFill>
                  <a:srgbClr val="FF0000"/>
                </a:solidFill>
              </a:rPr>
              <a:t>*</a:t>
            </a:r>
            <a:endParaRPr lang="en-US" sz="2800" b="1" dirty="0">
              <a:solidFill>
                <a:srgbClr val="FF0000"/>
              </a:solidFill>
            </a:endParaRPr>
          </a:p>
        </p:txBody>
      </p:sp>
      <p:sp>
        <p:nvSpPr>
          <p:cNvPr id="6" name="TextBox 15"/>
          <p:cNvSpPr txBox="1">
            <a:spLocks noChangeArrowheads="1"/>
          </p:cNvSpPr>
          <p:nvPr/>
        </p:nvSpPr>
        <p:spPr bwMode="auto">
          <a:xfrm>
            <a:off x="304800" y="6027003"/>
            <a:ext cx="8382000" cy="830997"/>
          </a:xfrm>
          <a:prstGeom prst="rect">
            <a:avLst/>
          </a:prstGeom>
          <a:noFill/>
          <a:ln w="9525">
            <a:noFill/>
            <a:miter lim="800000"/>
            <a:headEnd/>
            <a:tailEnd/>
          </a:ln>
        </p:spPr>
        <p:txBody>
          <a:bodyPr>
            <a:spAutoFit/>
          </a:bodyPr>
          <a:lstStyle/>
          <a:p>
            <a:pPr algn="l"/>
            <a:r>
              <a:rPr lang="en-US" sz="2400" i="1" dirty="0" smtClean="0"/>
              <a:t>GDD models have historically focused on cold limitations rather than physiological detriments of excessive heat</a:t>
            </a:r>
            <a:endParaRPr lang="en-US"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defRPr/>
            </a:pPr>
            <a:r>
              <a:rPr lang="en-US" sz="4000" dirty="0" smtClean="0"/>
              <a:t>Lethal and sub-lethal temperature effects were tested in a laboratory setting </a:t>
            </a:r>
            <a:r>
              <a:rPr lang="en-US" sz="3200" dirty="0" smtClean="0"/>
              <a:t>(</a:t>
            </a:r>
            <a:r>
              <a:rPr lang="en-US" sz="3200" i="1" dirty="0" err="1" smtClean="0"/>
              <a:t>Betalden</a:t>
            </a:r>
            <a:r>
              <a:rPr lang="en-US" sz="3200" i="1" dirty="0" smtClean="0"/>
              <a:t> et al., in prep)</a:t>
            </a:r>
            <a:endParaRPr lang="en-US" sz="4000" dirty="0"/>
          </a:p>
        </p:txBody>
      </p:sp>
      <p:sp>
        <p:nvSpPr>
          <p:cNvPr id="3" name="Content Placeholder 2"/>
          <p:cNvSpPr>
            <a:spLocks noGrp="1"/>
          </p:cNvSpPr>
          <p:nvPr>
            <p:ph idx="1"/>
          </p:nvPr>
        </p:nvSpPr>
        <p:spPr>
          <a:xfrm>
            <a:off x="0" y="1828800"/>
            <a:ext cx="8229600" cy="4530725"/>
          </a:xfrm>
        </p:spPr>
        <p:txBody>
          <a:bodyPr/>
          <a:lstStyle/>
          <a:p>
            <a:pPr>
              <a:defRPr/>
            </a:pPr>
            <a:r>
              <a:rPr lang="en-US" sz="2800" dirty="0" smtClean="0"/>
              <a:t>Larvae at various stages were exposed to potentially lethal or </a:t>
            </a:r>
            <a:r>
              <a:rPr lang="en-US" sz="2800" dirty="0" err="1" smtClean="0"/>
              <a:t>sublethal</a:t>
            </a:r>
            <a:r>
              <a:rPr lang="en-US" sz="2800" dirty="0" smtClean="0"/>
              <a:t> temperatures for a different number of days</a:t>
            </a:r>
          </a:p>
          <a:p>
            <a:pPr lvl="1">
              <a:defRPr/>
            </a:pPr>
            <a:r>
              <a:rPr lang="en-US" sz="2400" dirty="0" smtClean="0"/>
              <a:t>38C (100.4F), 40C (104F), 42C (107.6F), 44C (111.2F) and a control (30C, 86F)</a:t>
            </a:r>
          </a:p>
          <a:p>
            <a:pPr lvl="1">
              <a:defRPr/>
            </a:pPr>
            <a:r>
              <a:rPr lang="en-US" sz="2400" dirty="0" smtClean="0"/>
              <a:t>First, Third, Fifth instars exposed</a:t>
            </a:r>
          </a:p>
          <a:p>
            <a:pPr lvl="1">
              <a:defRPr/>
            </a:pPr>
            <a:r>
              <a:rPr lang="en-US" sz="2400" dirty="0" smtClean="0"/>
              <a:t>Exposed for 1, 2, 4, or 6 days</a:t>
            </a:r>
          </a:p>
          <a:p>
            <a:pPr lvl="1">
              <a:defRPr/>
            </a:pPr>
            <a:r>
              <a:rPr lang="en-US" sz="2400" dirty="0" smtClean="0"/>
              <a:t>Nighttime temperatures were kept at 25C</a:t>
            </a:r>
          </a:p>
          <a:p>
            <a:pPr>
              <a:defRPr/>
            </a:pPr>
            <a:r>
              <a:rPr lang="en-US" sz="2800" dirty="0" smtClean="0"/>
              <a:t>Larvae were reared to determine survivorship rates and total development time (in degree days)</a:t>
            </a:r>
          </a:p>
        </p:txBody>
      </p:sp>
      <p:pic>
        <p:nvPicPr>
          <p:cNvPr id="4" name="Picture 6" descr="monarch"/>
          <p:cNvPicPr>
            <a:picLocks noChangeAspect="1" noChangeArrowheads="1"/>
          </p:cNvPicPr>
          <p:nvPr/>
        </p:nvPicPr>
        <p:blipFill>
          <a:blip r:embed="rId2" cstate="print"/>
          <a:srcRect r="18813"/>
          <a:stretch>
            <a:fillRect/>
          </a:stretch>
        </p:blipFill>
        <p:spPr bwMode="auto">
          <a:xfrm>
            <a:off x="7086600" y="3810000"/>
            <a:ext cx="18034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0" y="311150"/>
            <a:ext cx="8229600" cy="762000"/>
          </a:xfrm>
        </p:spPr>
        <p:txBody>
          <a:bodyPr/>
          <a:lstStyle/>
          <a:p>
            <a:pPr>
              <a:lnSpc>
                <a:spcPct val="80000"/>
              </a:lnSpc>
              <a:defRPr/>
            </a:pPr>
            <a:r>
              <a:rPr lang="en-US" sz="4000" dirty="0" smtClean="0"/>
              <a:t>Results:  Survivorship rates</a:t>
            </a:r>
            <a:br>
              <a:rPr lang="en-US" sz="4000" dirty="0" smtClean="0"/>
            </a:br>
            <a:r>
              <a:rPr lang="en-US" sz="4000" dirty="0" smtClean="0"/>
              <a:t> </a:t>
            </a:r>
            <a:r>
              <a:rPr lang="en-US" sz="3200" dirty="0" smtClean="0"/>
              <a:t>(</a:t>
            </a:r>
            <a:r>
              <a:rPr lang="en-US" sz="3200" i="1" dirty="0" err="1" smtClean="0"/>
              <a:t>Betalden</a:t>
            </a:r>
            <a:r>
              <a:rPr lang="en-US" sz="3200" i="1" dirty="0" smtClean="0"/>
              <a:t> et al., in prep)</a:t>
            </a:r>
            <a:endParaRPr lang="en-US" sz="4000" dirty="0"/>
          </a:p>
        </p:txBody>
      </p:sp>
      <p:pic>
        <p:nvPicPr>
          <p:cNvPr id="36867" name="Picture 3"/>
          <p:cNvPicPr>
            <a:picLocks noChangeAspect="1" noChangeArrowheads="1"/>
          </p:cNvPicPr>
          <p:nvPr/>
        </p:nvPicPr>
        <p:blipFill>
          <a:blip r:embed="rId2" cstate="print"/>
          <a:srcRect l="60176" t="24931" r="8125" b="9375"/>
          <a:stretch>
            <a:fillRect/>
          </a:stretch>
        </p:blipFill>
        <p:spPr bwMode="auto">
          <a:xfrm>
            <a:off x="1570038" y="1444625"/>
            <a:ext cx="6162675" cy="5108575"/>
          </a:xfrm>
          <a:prstGeom prst="rect">
            <a:avLst/>
          </a:prstGeom>
          <a:noFill/>
          <a:ln w="9525" algn="ctr">
            <a:noFill/>
            <a:miter lim="800000"/>
            <a:headEnd/>
            <a:tailEnd/>
          </a:ln>
        </p:spPr>
      </p:pic>
      <p:sp>
        <p:nvSpPr>
          <p:cNvPr id="36868" name="TextBox 3"/>
          <p:cNvSpPr txBox="1">
            <a:spLocks noChangeArrowheads="1"/>
          </p:cNvSpPr>
          <p:nvPr/>
        </p:nvSpPr>
        <p:spPr bwMode="auto">
          <a:xfrm>
            <a:off x="4775200" y="4051300"/>
            <a:ext cx="2743200" cy="2308225"/>
          </a:xfrm>
          <a:prstGeom prst="rect">
            <a:avLst/>
          </a:prstGeom>
          <a:noFill/>
          <a:ln w="9525">
            <a:noFill/>
            <a:miter lim="800000"/>
            <a:headEnd/>
            <a:tailEnd/>
          </a:ln>
        </p:spPr>
        <p:txBody>
          <a:bodyPr>
            <a:spAutoFit/>
          </a:bodyPr>
          <a:lstStyle/>
          <a:p>
            <a:pPr algn="l">
              <a:buFont typeface="Arial" charset="0"/>
              <a:buChar char="•"/>
            </a:pPr>
            <a:r>
              <a:rPr lang="en-US" sz="1600">
                <a:solidFill>
                  <a:srgbClr val="000000"/>
                </a:solidFill>
              </a:rPr>
              <a:t> Survivorship begins to decline for the 40C treatment only when larvae are exposed for 6 days (and only for 3</a:t>
            </a:r>
            <a:r>
              <a:rPr lang="en-US" sz="1600" baseline="30000">
                <a:solidFill>
                  <a:srgbClr val="000000"/>
                </a:solidFill>
              </a:rPr>
              <a:t>rd</a:t>
            </a:r>
            <a:r>
              <a:rPr lang="en-US" sz="1600">
                <a:solidFill>
                  <a:srgbClr val="000000"/>
                </a:solidFill>
              </a:rPr>
              <a:t> and 5</a:t>
            </a:r>
            <a:r>
              <a:rPr lang="en-US" sz="1600" baseline="30000">
                <a:solidFill>
                  <a:srgbClr val="000000"/>
                </a:solidFill>
              </a:rPr>
              <a:t>th</a:t>
            </a:r>
            <a:r>
              <a:rPr lang="en-US" sz="1600">
                <a:solidFill>
                  <a:srgbClr val="000000"/>
                </a:solidFill>
              </a:rPr>
              <a:t> instars)</a:t>
            </a:r>
          </a:p>
          <a:p>
            <a:pPr algn="l">
              <a:buFont typeface="Arial" charset="0"/>
              <a:buChar char="•"/>
            </a:pPr>
            <a:r>
              <a:rPr lang="en-US" sz="1600">
                <a:solidFill>
                  <a:srgbClr val="000000"/>
                </a:solidFill>
              </a:rPr>
              <a:t> Survivorship is very low overall at 42C</a:t>
            </a:r>
          </a:p>
          <a:p>
            <a:pPr algn="l">
              <a:buFont typeface="Arial" charset="0"/>
              <a:buChar char="•"/>
            </a:pPr>
            <a:r>
              <a:rPr lang="en-US" sz="1600">
                <a:solidFill>
                  <a:srgbClr val="000000"/>
                </a:solidFill>
              </a:rPr>
              <a:t> No individuals in the 44C treatment survived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0" y="311150"/>
            <a:ext cx="8229600" cy="762000"/>
          </a:xfrm>
        </p:spPr>
        <p:txBody>
          <a:bodyPr/>
          <a:lstStyle/>
          <a:p>
            <a:pPr>
              <a:lnSpc>
                <a:spcPct val="80000"/>
              </a:lnSpc>
              <a:defRPr/>
            </a:pPr>
            <a:r>
              <a:rPr lang="en-US" sz="4000" dirty="0" smtClean="0"/>
              <a:t>Results:  Development Time</a:t>
            </a:r>
            <a:br>
              <a:rPr lang="en-US" sz="4000" dirty="0" smtClean="0"/>
            </a:br>
            <a:r>
              <a:rPr lang="en-US" sz="4000" dirty="0" smtClean="0"/>
              <a:t> </a:t>
            </a:r>
            <a:r>
              <a:rPr lang="en-US" sz="3200" dirty="0" smtClean="0"/>
              <a:t>(</a:t>
            </a:r>
            <a:r>
              <a:rPr lang="en-US" sz="3200" i="1" dirty="0" err="1" smtClean="0"/>
              <a:t>Betalden</a:t>
            </a:r>
            <a:r>
              <a:rPr lang="en-US" sz="3200" i="1" dirty="0" smtClean="0"/>
              <a:t> et al., in prep)</a:t>
            </a:r>
            <a:endParaRPr lang="en-US" sz="4000" dirty="0"/>
          </a:p>
        </p:txBody>
      </p:sp>
      <p:pic>
        <p:nvPicPr>
          <p:cNvPr id="37891" name="Picture 4"/>
          <p:cNvPicPr>
            <a:picLocks noChangeAspect="1" noChangeArrowheads="1"/>
          </p:cNvPicPr>
          <p:nvPr/>
        </p:nvPicPr>
        <p:blipFill>
          <a:blip r:embed="rId2" cstate="print"/>
          <a:srcRect l="60313" t="21875" r="7813" b="44463"/>
          <a:stretch>
            <a:fillRect/>
          </a:stretch>
        </p:blipFill>
        <p:spPr bwMode="auto">
          <a:xfrm>
            <a:off x="533400" y="1524000"/>
            <a:ext cx="7772400" cy="3282950"/>
          </a:xfrm>
          <a:prstGeom prst="rect">
            <a:avLst/>
          </a:prstGeom>
          <a:noFill/>
          <a:ln w="9525" algn="ctr">
            <a:noFill/>
            <a:miter lim="800000"/>
            <a:headEnd/>
            <a:tailEnd/>
          </a:ln>
        </p:spPr>
      </p:pic>
      <p:sp>
        <p:nvSpPr>
          <p:cNvPr id="37892" name="TextBox 7"/>
          <p:cNvSpPr txBox="1">
            <a:spLocks noChangeArrowheads="1"/>
          </p:cNvSpPr>
          <p:nvPr/>
        </p:nvSpPr>
        <p:spPr bwMode="auto">
          <a:xfrm>
            <a:off x="1524000" y="5029200"/>
            <a:ext cx="5638800" cy="1477963"/>
          </a:xfrm>
          <a:prstGeom prst="rect">
            <a:avLst/>
          </a:prstGeom>
          <a:noFill/>
          <a:ln w="9525">
            <a:noFill/>
            <a:miter lim="800000"/>
            <a:headEnd/>
            <a:tailEnd/>
          </a:ln>
        </p:spPr>
        <p:txBody>
          <a:bodyPr>
            <a:spAutoFit/>
          </a:bodyPr>
          <a:lstStyle/>
          <a:p>
            <a:pPr algn="l">
              <a:buFont typeface="Arial" charset="0"/>
              <a:buChar char="•"/>
            </a:pPr>
            <a:r>
              <a:rPr lang="en-US"/>
              <a:t> Development time increases as individuals are exposed to higher temperatures for longer periods of time</a:t>
            </a:r>
          </a:p>
          <a:p>
            <a:pPr algn="l">
              <a:buFont typeface="Arial" charset="0"/>
              <a:buChar char="•"/>
            </a:pPr>
            <a:r>
              <a:rPr lang="en-US"/>
              <a:t> There is a treatment effect even for individuals exposed for 1 day (suggesting sublethal effects may occur at lower temperatures)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792162"/>
          </a:xfrm>
        </p:spPr>
        <p:txBody>
          <a:bodyPr/>
          <a:lstStyle/>
          <a:p>
            <a:pPr>
              <a:defRPr/>
            </a:pPr>
            <a:r>
              <a:rPr lang="en-US" dirty="0" smtClean="0"/>
              <a:t>So how should GDD be calculated?</a:t>
            </a:r>
            <a:endParaRPr lang="en-US" dirty="0"/>
          </a:p>
        </p:txBody>
      </p:sp>
      <p:sp>
        <p:nvSpPr>
          <p:cNvPr id="3" name="Content Placeholder 2"/>
          <p:cNvSpPr>
            <a:spLocks noGrp="1"/>
          </p:cNvSpPr>
          <p:nvPr>
            <p:ph idx="1"/>
          </p:nvPr>
        </p:nvSpPr>
        <p:spPr>
          <a:xfrm>
            <a:off x="0" y="1143000"/>
            <a:ext cx="9144000" cy="914400"/>
          </a:xfrm>
        </p:spPr>
        <p:txBody>
          <a:bodyPr>
            <a:noAutofit/>
          </a:bodyPr>
          <a:lstStyle/>
          <a:p>
            <a:pPr>
              <a:lnSpc>
                <a:spcPct val="80000"/>
              </a:lnSpc>
              <a:defRPr/>
            </a:pPr>
            <a:r>
              <a:rPr lang="en-US" sz="2400" dirty="0" smtClean="0"/>
              <a:t> </a:t>
            </a:r>
          </a:p>
        </p:txBody>
      </p:sp>
      <p:grpSp>
        <p:nvGrpSpPr>
          <p:cNvPr id="19" name="Group 18"/>
          <p:cNvGrpSpPr/>
          <p:nvPr/>
        </p:nvGrpSpPr>
        <p:grpSpPr>
          <a:xfrm>
            <a:off x="1143000" y="1676400"/>
            <a:ext cx="6477000" cy="4114800"/>
            <a:chOff x="2133600" y="1905000"/>
            <a:chExt cx="5083175" cy="3059113"/>
          </a:xfrm>
        </p:grpSpPr>
        <p:pic>
          <p:nvPicPr>
            <p:cNvPr id="38917" name="Picture 2"/>
            <p:cNvPicPr>
              <a:picLocks noChangeAspect="1" noChangeArrowheads="1"/>
            </p:cNvPicPr>
            <p:nvPr/>
          </p:nvPicPr>
          <p:blipFill>
            <a:blip r:embed="rId2" cstate="print"/>
            <a:srcRect/>
            <a:stretch>
              <a:fillRect/>
            </a:stretch>
          </p:blipFill>
          <p:spPr bwMode="auto">
            <a:xfrm>
              <a:off x="2133600" y="1905000"/>
              <a:ext cx="5083175" cy="3059113"/>
            </a:xfrm>
            <a:prstGeom prst="rect">
              <a:avLst/>
            </a:prstGeom>
            <a:noFill/>
            <a:ln w="9525" algn="ctr">
              <a:noFill/>
              <a:miter lim="800000"/>
              <a:headEnd/>
              <a:tailEnd/>
            </a:ln>
          </p:spPr>
        </p:pic>
        <p:sp>
          <p:nvSpPr>
            <p:cNvPr id="38918" name="TextBox 22"/>
            <p:cNvSpPr txBox="1">
              <a:spLocks noChangeArrowheads="1"/>
            </p:cNvSpPr>
            <p:nvPr/>
          </p:nvSpPr>
          <p:spPr bwMode="auto">
            <a:xfrm>
              <a:off x="3022600" y="3235325"/>
              <a:ext cx="1246188" cy="461963"/>
            </a:xfrm>
            <a:prstGeom prst="rect">
              <a:avLst/>
            </a:prstGeom>
            <a:solidFill>
              <a:schemeClr val="tx1"/>
            </a:solidFill>
            <a:ln w="9525">
              <a:noFill/>
              <a:miter lim="800000"/>
              <a:headEnd/>
              <a:tailEnd/>
            </a:ln>
          </p:spPr>
          <p:txBody>
            <a:bodyPr>
              <a:spAutoFit/>
            </a:bodyPr>
            <a:lstStyle/>
            <a:p>
              <a:r>
                <a:rPr lang="en-US" sz="1200">
                  <a:solidFill>
                    <a:srgbClr val="002060"/>
                  </a:solidFill>
                  <a:latin typeface="Arial" charset="0"/>
                  <a:cs typeface="Arial" charset="0"/>
                </a:rPr>
                <a:t>DZmin = 11.5C (52.7F)</a:t>
              </a:r>
            </a:p>
          </p:txBody>
        </p:sp>
        <p:cxnSp>
          <p:nvCxnSpPr>
            <p:cNvPr id="38919" name="Straight Arrow Connector 25"/>
            <p:cNvCxnSpPr>
              <a:cxnSpLocks noChangeShapeType="1"/>
            </p:cNvCxnSpPr>
            <p:nvPr/>
          </p:nvCxnSpPr>
          <p:spPr bwMode="auto">
            <a:xfrm rot="5400000">
              <a:off x="3392488" y="3848100"/>
              <a:ext cx="385762" cy="1588"/>
            </a:xfrm>
            <a:prstGeom prst="straightConnector1">
              <a:avLst/>
            </a:prstGeom>
            <a:noFill/>
            <a:ln w="9525" algn="ctr">
              <a:solidFill>
                <a:srgbClr val="000000"/>
              </a:solidFill>
              <a:round/>
              <a:headEnd/>
              <a:tailEnd type="arrow" w="med" len="med"/>
            </a:ln>
          </p:spPr>
        </p:cxnSp>
        <p:sp>
          <p:nvSpPr>
            <p:cNvPr id="38920" name="TextBox 22"/>
            <p:cNvSpPr txBox="1">
              <a:spLocks noChangeArrowheads="1"/>
            </p:cNvSpPr>
            <p:nvPr/>
          </p:nvSpPr>
          <p:spPr bwMode="auto">
            <a:xfrm>
              <a:off x="4953000" y="3436938"/>
              <a:ext cx="1355725" cy="461962"/>
            </a:xfrm>
            <a:prstGeom prst="rect">
              <a:avLst/>
            </a:prstGeom>
            <a:solidFill>
              <a:schemeClr val="tx1"/>
            </a:solidFill>
            <a:ln w="9525">
              <a:noFill/>
              <a:miter lim="800000"/>
              <a:headEnd/>
              <a:tailEnd/>
            </a:ln>
          </p:spPr>
          <p:txBody>
            <a:bodyPr>
              <a:spAutoFit/>
            </a:bodyPr>
            <a:lstStyle/>
            <a:p>
              <a:r>
                <a:rPr lang="en-US" sz="1200">
                  <a:solidFill>
                    <a:srgbClr val="002060"/>
                  </a:solidFill>
                  <a:latin typeface="Arial" charset="0"/>
                  <a:cs typeface="Arial" charset="0"/>
                </a:rPr>
                <a:t>DZmax = 31.5C (88.7F)</a:t>
              </a:r>
            </a:p>
          </p:txBody>
        </p:sp>
        <p:cxnSp>
          <p:nvCxnSpPr>
            <p:cNvPr id="38921" name="Straight Arrow Connector 25"/>
            <p:cNvCxnSpPr>
              <a:cxnSpLocks noChangeShapeType="1"/>
            </p:cNvCxnSpPr>
            <p:nvPr/>
          </p:nvCxnSpPr>
          <p:spPr bwMode="auto">
            <a:xfrm rot="5400000" flipH="1" flipV="1">
              <a:off x="5295900" y="3155950"/>
              <a:ext cx="539750" cy="6350"/>
            </a:xfrm>
            <a:prstGeom prst="straightConnector1">
              <a:avLst/>
            </a:prstGeom>
            <a:noFill/>
            <a:ln w="9525" algn="ctr">
              <a:solidFill>
                <a:srgbClr val="000000"/>
              </a:solidFill>
              <a:round/>
              <a:headEnd/>
              <a:tailEnd type="arrow" w="med" len="med"/>
            </a:ln>
          </p:spPr>
        </p:cxnSp>
        <p:cxnSp>
          <p:nvCxnSpPr>
            <p:cNvPr id="38922" name="Straight Connector 16"/>
            <p:cNvCxnSpPr>
              <a:cxnSpLocks noChangeShapeType="1"/>
            </p:cNvCxnSpPr>
            <p:nvPr/>
          </p:nvCxnSpPr>
          <p:spPr bwMode="auto">
            <a:xfrm rot="16200000" flipH="1">
              <a:off x="6131719" y="3621881"/>
              <a:ext cx="769938" cy="9525"/>
            </a:xfrm>
            <a:prstGeom prst="line">
              <a:avLst/>
            </a:prstGeom>
            <a:noFill/>
            <a:ln w="28575" algn="ctr">
              <a:solidFill>
                <a:srgbClr val="C00000"/>
              </a:solidFill>
              <a:round/>
              <a:headEnd/>
              <a:tailEnd/>
            </a:ln>
          </p:spPr>
        </p:cxnSp>
        <p:sp>
          <p:nvSpPr>
            <p:cNvPr id="38923" name="TextBox 18"/>
            <p:cNvSpPr txBox="1">
              <a:spLocks noChangeArrowheads="1"/>
            </p:cNvSpPr>
            <p:nvPr/>
          </p:nvSpPr>
          <p:spPr bwMode="auto">
            <a:xfrm>
              <a:off x="6324600" y="2895600"/>
              <a:ext cx="300038" cy="369888"/>
            </a:xfrm>
            <a:prstGeom prst="rect">
              <a:avLst/>
            </a:prstGeom>
            <a:noFill/>
            <a:ln w="9525">
              <a:noFill/>
              <a:miter lim="800000"/>
              <a:headEnd/>
              <a:tailEnd/>
            </a:ln>
          </p:spPr>
          <p:txBody>
            <a:bodyPr wrap="none">
              <a:spAutoFit/>
            </a:bodyPr>
            <a:lstStyle/>
            <a:p>
              <a:r>
                <a:rPr lang="en-US" b="1">
                  <a:solidFill>
                    <a:srgbClr val="C00000"/>
                  </a:solidFill>
                </a:rPr>
                <a:t>?</a:t>
              </a:r>
            </a:p>
          </p:txBody>
        </p:sp>
        <p:cxnSp>
          <p:nvCxnSpPr>
            <p:cNvPr id="38924" name="Straight Arrow Connector 25"/>
            <p:cNvCxnSpPr>
              <a:cxnSpLocks noChangeShapeType="1"/>
            </p:cNvCxnSpPr>
            <p:nvPr/>
          </p:nvCxnSpPr>
          <p:spPr bwMode="auto">
            <a:xfrm rot="10800000" flipV="1">
              <a:off x="6019800" y="2667000"/>
              <a:ext cx="304800" cy="228600"/>
            </a:xfrm>
            <a:prstGeom prst="straightConnector1">
              <a:avLst/>
            </a:prstGeom>
            <a:noFill/>
            <a:ln w="9525" algn="ctr">
              <a:solidFill>
                <a:srgbClr val="000000"/>
              </a:solidFill>
              <a:round/>
              <a:headEnd/>
              <a:tailEnd type="arrow" w="med" len="med"/>
            </a:ln>
          </p:spPr>
        </p:cxnSp>
        <p:sp>
          <p:nvSpPr>
            <p:cNvPr id="38925" name="TextBox 22"/>
            <p:cNvSpPr txBox="1">
              <a:spLocks noChangeArrowheads="1"/>
            </p:cNvSpPr>
            <p:nvPr/>
          </p:nvSpPr>
          <p:spPr bwMode="auto">
            <a:xfrm>
              <a:off x="6248400" y="2209800"/>
              <a:ext cx="914400" cy="646113"/>
            </a:xfrm>
            <a:prstGeom prst="rect">
              <a:avLst/>
            </a:prstGeom>
            <a:solidFill>
              <a:schemeClr val="tx1"/>
            </a:solidFill>
            <a:ln w="9525">
              <a:noFill/>
              <a:miter lim="800000"/>
              <a:headEnd/>
              <a:tailEnd/>
            </a:ln>
          </p:spPr>
          <p:txBody>
            <a:bodyPr>
              <a:spAutoFit/>
            </a:bodyPr>
            <a:lstStyle/>
            <a:p>
              <a:r>
                <a:rPr lang="en-US" sz="1200">
                  <a:solidFill>
                    <a:srgbClr val="002060"/>
                  </a:solidFill>
                  <a:latin typeface="Arial" charset="0"/>
                  <a:cs typeface="Arial" charset="0"/>
                </a:rPr>
                <a:t>Sub-lethal and lethal effects</a:t>
              </a:r>
            </a:p>
          </p:txBody>
        </p:sp>
        <p:cxnSp>
          <p:nvCxnSpPr>
            <p:cNvPr id="38926" name="Straight Arrow Connector 25"/>
            <p:cNvCxnSpPr>
              <a:cxnSpLocks noChangeShapeType="1"/>
            </p:cNvCxnSpPr>
            <p:nvPr/>
          </p:nvCxnSpPr>
          <p:spPr bwMode="auto">
            <a:xfrm rot="5400000">
              <a:off x="6515100" y="2933700"/>
              <a:ext cx="228600" cy="0"/>
            </a:xfrm>
            <a:prstGeom prst="straightConnector1">
              <a:avLst/>
            </a:prstGeom>
            <a:noFill/>
            <a:ln w="9525" algn="ctr">
              <a:solidFill>
                <a:srgbClr val="000000"/>
              </a:solidFill>
              <a:round/>
              <a:headEnd/>
              <a:tailEnd type="arrow" w="med" len="med"/>
            </a:ln>
          </p:spPr>
        </p:cxnSp>
        <p:cxnSp>
          <p:nvCxnSpPr>
            <p:cNvPr id="38927" name="Straight Connector 16"/>
            <p:cNvCxnSpPr>
              <a:cxnSpLocks noChangeShapeType="1"/>
            </p:cNvCxnSpPr>
            <p:nvPr/>
          </p:nvCxnSpPr>
          <p:spPr bwMode="auto">
            <a:xfrm rot="16200000" flipH="1">
              <a:off x="5610225" y="3024188"/>
              <a:ext cx="1193800" cy="908050"/>
            </a:xfrm>
            <a:prstGeom prst="line">
              <a:avLst/>
            </a:prstGeom>
            <a:noFill/>
            <a:ln w="28575" algn="ctr">
              <a:solidFill>
                <a:srgbClr val="C00000"/>
              </a:solidFill>
              <a:prstDash val="dash"/>
              <a:round/>
              <a:headEnd/>
              <a:tailEnd/>
            </a:ln>
          </p:spPr>
        </p:cxnSp>
        <p:sp>
          <p:nvSpPr>
            <p:cNvPr id="38928" name="TextBox 18"/>
            <p:cNvSpPr txBox="1">
              <a:spLocks noChangeArrowheads="1"/>
            </p:cNvSpPr>
            <p:nvPr/>
          </p:nvSpPr>
          <p:spPr bwMode="auto">
            <a:xfrm>
              <a:off x="6096000" y="3200400"/>
              <a:ext cx="300038" cy="369888"/>
            </a:xfrm>
            <a:prstGeom prst="rect">
              <a:avLst/>
            </a:prstGeom>
            <a:noFill/>
            <a:ln w="9525">
              <a:noFill/>
              <a:miter lim="800000"/>
              <a:headEnd/>
              <a:tailEnd/>
            </a:ln>
          </p:spPr>
          <p:txBody>
            <a:bodyPr wrap="none">
              <a:spAutoFit/>
            </a:bodyPr>
            <a:lstStyle/>
            <a:p>
              <a:r>
                <a:rPr lang="en-US" b="1">
                  <a:solidFill>
                    <a:srgbClr val="C00000"/>
                  </a:solidFill>
                </a:rPr>
                <a:t>?</a:t>
              </a:r>
            </a:p>
          </p:txBody>
        </p:sp>
        <p:sp>
          <p:nvSpPr>
            <p:cNvPr id="38929" name="Rectangle 14"/>
            <p:cNvSpPr>
              <a:spLocks noChangeArrowheads="1"/>
            </p:cNvSpPr>
            <p:nvPr/>
          </p:nvSpPr>
          <p:spPr bwMode="auto">
            <a:xfrm>
              <a:off x="6543675" y="3189288"/>
              <a:ext cx="519113" cy="1216025"/>
            </a:xfrm>
            <a:prstGeom prst="rect">
              <a:avLst/>
            </a:prstGeom>
            <a:solidFill>
              <a:schemeClr val="tx1"/>
            </a:solidFill>
            <a:ln w="9525" algn="ctr">
              <a:noFill/>
              <a:round/>
              <a:headEnd/>
              <a:tailEnd/>
            </a:ln>
          </p:spPr>
          <p:txBody>
            <a:bodyPr wrap="none" anchor="ctr"/>
            <a:lstStyle/>
            <a:p>
              <a:endParaRPr lang="en-US"/>
            </a:p>
          </p:txBody>
        </p:sp>
        <p:pic>
          <p:nvPicPr>
            <p:cNvPr id="38930" name="Picture 19" descr="skull_and_crossbones.png"/>
            <p:cNvPicPr>
              <a:picLocks noChangeAspect="1"/>
            </p:cNvPicPr>
            <p:nvPr/>
          </p:nvPicPr>
          <p:blipFill>
            <a:blip r:embed="rId3" cstate="print"/>
            <a:srcRect/>
            <a:stretch>
              <a:fillRect/>
            </a:stretch>
          </p:blipFill>
          <p:spPr bwMode="auto">
            <a:xfrm>
              <a:off x="6553200" y="3733800"/>
              <a:ext cx="355600" cy="35242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28600" y="152400"/>
            <a:ext cx="8686800" cy="1143000"/>
          </a:xfrm>
        </p:spPr>
        <p:txBody>
          <a:bodyPr>
            <a:noAutofit/>
          </a:bodyPr>
          <a:lstStyle/>
          <a:p>
            <a:pPr>
              <a:lnSpc>
                <a:spcPct val="80000"/>
              </a:lnSpc>
            </a:pPr>
            <a:r>
              <a:rPr lang="en-US" sz="3200" dirty="0" smtClean="0"/>
              <a:t>Focus on the monarch as a model for understanding climate and ecological models</a:t>
            </a:r>
            <a:endParaRPr lang="en-US" sz="3200" dirty="0"/>
          </a:p>
        </p:txBody>
      </p:sp>
      <p:grpSp>
        <p:nvGrpSpPr>
          <p:cNvPr id="2" name="Group 23"/>
          <p:cNvGrpSpPr/>
          <p:nvPr/>
        </p:nvGrpSpPr>
        <p:grpSpPr>
          <a:xfrm>
            <a:off x="2209800" y="1295400"/>
            <a:ext cx="6120652" cy="5287010"/>
            <a:chOff x="304800" y="1447800"/>
            <a:chExt cx="6120652" cy="5287010"/>
          </a:xfrm>
        </p:grpSpPr>
        <p:grpSp>
          <p:nvGrpSpPr>
            <p:cNvPr id="3" name="Group 11"/>
            <p:cNvGrpSpPr>
              <a:grpSpLocks/>
            </p:cNvGrpSpPr>
            <p:nvPr/>
          </p:nvGrpSpPr>
          <p:grpSpPr bwMode="auto">
            <a:xfrm>
              <a:off x="381000" y="1676400"/>
              <a:ext cx="5105400" cy="4334106"/>
              <a:chOff x="288" y="1201"/>
              <a:chExt cx="2544" cy="2465"/>
            </a:xfrm>
          </p:grpSpPr>
          <p:pic>
            <p:nvPicPr>
              <p:cNvPr id="13" name="Picture 5" descr="SPRGMIG no words"/>
              <p:cNvPicPr>
                <a:picLocks noChangeAspect="1" noChangeArrowheads="1"/>
              </p:cNvPicPr>
              <p:nvPr/>
            </p:nvPicPr>
            <p:blipFill>
              <a:blip r:embed="rId2" cstate="print"/>
              <a:srcRect/>
              <a:stretch>
                <a:fillRect/>
              </a:stretch>
            </p:blipFill>
            <p:spPr bwMode="auto">
              <a:xfrm>
                <a:off x="288" y="1201"/>
                <a:ext cx="2544" cy="2465"/>
              </a:xfrm>
              <a:prstGeom prst="rect">
                <a:avLst/>
              </a:prstGeom>
              <a:noFill/>
              <a:ln w="9525">
                <a:noFill/>
                <a:miter lim="800000"/>
                <a:headEnd/>
                <a:tailEnd/>
              </a:ln>
            </p:spPr>
          </p:pic>
          <p:sp>
            <p:nvSpPr>
              <p:cNvPr id="14" name="Line 10"/>
              <p:cNvSpPr>
                <a:spLocks noChangeShapeType="1"/>
              </p:cNvSpPr>
              <p:nvPr/>
            </p:nvSpPr>
            <p:spPr bwMode="auto">
              <a:xfrm flipH="1" flipV="1">
                <a:off x="864" y="2544"/>
                <a:ext cx="192" cy="432"/>
              </a:xfrm>
              <a:prstGeom prst="line">
                <a:avLst/>
              </a:prstGeom>
              <a:noFill/>
              <a:ln w="28575">
                <a:solidFill>
                  <a:schemeClr val="tx1"/>
                </a:solidFill>
                <a:prstDash val="sysDot"/>
                <a:round/>
                <a:headEnd/>
                <a:tailEnd type="triangle" w="lg" len="med"/>
              </a:ln>
            </p:spPr>
            <p:txBody>
              <a:bodyPr/>
              <a:lstStyle/>
              <a:p>
                <a:endParaRPr lang="en-US">
                  <a:solidFill>
                    <a:srgbClr val="000000"/>
                  </a:solidFill>
                </a:endParaRPr>
              </a:p>
            </p:txBody>
          </p:sp>
        </p:grpSp>
        <p:sp>
          <p:nvSpPr>
            <p:cNvPr id="7" name="Curved Down Arrow 6"/>
            <p:cNvSpPr/>
            <p:nvPr/>
          </p:nvSpPr>
          <p:spPr>
            <a:xfrm rot="5400000">
              <a:off x="4454632" y="3774968"/>
              <a:ext cx="3078788" cy="862853"/>
            </a:xfrm>
            <a:prstGeom prst="curvedDown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9" name="TextBox 8"/>
            <p:cNvSpPr txBox="1"/>
            <p:nvPr/>
          </p:nvSpPr>
          <p:spPr>
            <a:xfrm>
              <a:off x="1370143" y="5334000"/>
              <a:ext cx="1677190" cy="707886"/>
            </a:xfrm>
            <a:prstGeom prst="rect">
              <a:avLst/>
            </a:prstGeom>
            <a:solidFill>
              <a:schemeClr val="tx1">
                <a:alpha val="52000"/>
              </a:schemeClr>
            </a:solidFill>
          </p:spPr>
          <p:txBody>
            <a:bodyPr wrap="none">
              <a:spAutoFit/>
            </a:bodyPr>
            <a:lstStyle/>
            <a:p>
              <a:pPr>
                <a:defRPr/>
              </a:pPr>
              <a:r>
                <a:rPr lang="en-US" sz="2000" dirty="0">
                  <a:solidFill>
                    <a:srgbClr val="000000"/>
                  </a:solidFill>
                  <a:effectLst>
                    <a:outerShdw blurRad="38100" dist="38100" dir="2700000" algn="tl">
                      <a:srgbClr val="000000">
                        <a:alpha val="43137"/>
                      </a:srgbClr>
                    </a:outerShdw>
                  </a:effectLst>
                </a:rPr>
                <a:t>Stage 1: </a:t>
              </a:r>
              <a:endParaRPr lang="en-US" sz="2000" dirty="0" smtClean="0">
                <a:solidFill>
                  <a:srgbClr val="000000"/>
                </a:solidFill>
                <a:effectLst>
                  <a:outerShdw blurRad="38100" dist="38100" dir="2700000" algn="tl">
                    <a:srgbClr val="000000">
                      <a:alpha val="43137"/>
                    </a:srgbClr>
                  </a:outerShdw>
                </a:effectLst>
              </a:endParaRPr>
            </a:p>
            <a:p>
              <a:pPr>
                <a:defRPr/>
              </a:pPr>
              <a:r>
                <a:rPr lang="en-US" sz="2000" dirty="0" smtClean="0">
                  <a:solidFill>
                    <a:srgbClr val="000000"/>
                  </a:solidFill>
                  <a:effectLst>
                    <a:outerShdw blurRad="38100" dist="38100" dir="2700000" algn="tl">
                      <a:srgbClr val="000000">
                        <a:alpha val="43137"/>
                      </a:srgbClr>
                    </a:outerShdw>
                  </a:effectLst>
                </a:rPr>
                <a:t>Overwintering</a:t>
              </a:r>
              <a:endParaRPr lang="en-US" sz="2000" dirty="0">
                <a:solidFill>
                  <a:srgbClr val="000000"/>
                </a:solidFill>
                <a:effectLst>
                  <a:outerShdw blurRad="38100" dist="38100" dir="2700000" algn="tl">
                    <a:srgbClr val="000000">
                      <a:alpha val="43137"/>
                    </a:srgbClr>
                  </a:outerShdw>
                </a:effectLst>
              </a:endParaRPr>
            </a:p>
          </p:txBody>
        </p:sp>
        <p:sp>
          <p:nvSpPr>
            <p:cNvPr id="10" name="TextBox 9"/>
            <p:cNvSpPr txBox="1"/>
            <p:nvPr/>
          </p:nvSpPr>
          <p:spPr>
            <a:xfrm>
              <a:off x="304800" y="3962400"/>
              <a:ext cx="1905000" cy="1323439"/>
            </a:xfrm>
            <a:prstGeom prst="rect">
              <a:avLst/>
            </a:prstGeom>
            <a:solidFill>
              <a:schemeClr val="tx1">
                <a:alpha val="72000"/>
              </a:schemeClr>
            </a:solidFill>
          </p:spPr>
          <p:txBody>
            <a:bodyPr wrap="square">
              <a:spAutoFit/>
            </a:bodyPr>
            <a:lstStyle/>
            <a:p>
              <a:pPr>
                <a:defRPr/>
              </a:pPr>
              <a:r>
                <a:rPr lang="en-US" sz="2000" dirty="0">
                  <a:solidFill>
                    <a:srgbClr val="000000"/>
                  </a:solidFill>
                  <a:effectLst>
                    <a:outerShdw blurRad="38100" dist="38100" dir="2700000" algn="tl">
                      <a:srgbClr val="000000">
                        <a:alpha val="43137"/>
                      </a:srgbClr>
                    </a:outerShdw>
                  </a:effectLst>
                </a:rPr>
                <a:t>Stage 2: </a:t>
              </a:r>
              <a:endParaRPr lang="en-US" sz="2000" dirty="0" smtClean="0">
                <a:solidFill>
                  <a:srgbClr val="000000"/>
                </a:solidFill>
                <a:effectLst>
                  <a:outerShdw blurRad="38100" dist="38100" dir="2700000" algn="tl">
                    <a:srgbClr val="000000">
                      <a:alpha val="43137"/>
                    </a:srgbClr>
                  </a:outerShdw>
                </a:effectLst>
              </a:endParaRPr>
            </a:p>
            <a:p>
              <a:pPr>
                <a:defRPr/>
              </a:pPr>
              <a:r>
                <a:rPr lang="en-US" sz="2000" dirty="0" smtClean="0">
                  <a:solidFill>
                    <a:srgbClr val="000000"/>
                  </a:solidFill>
                  <a:effectLst>
                    <a:outerShdw blurRad="38100" dist="38100" dir="2700000" algn="tl">
                      <a:srgbClr val="000000">
                        <a:alpha val="43137"/>
                      </a:srgbClr>
                    </a:outerShdw>
                  </a:effectLst>
                </a:rPr>
                <a:t>Spring migration and breeding</a:t>
              </a:r>
              <a:endParaRPr lang="en-US" sz="2000" dirty="0">
                <a:solidFill>
                  <a:srgbClr val="000000"/>
                </a:solidFill>
                <a:effectLst>
                  <a:outerShdw blurRad="38100" dist="38100" dir="2700000" algn="tl">
                    <a:srgbClr val="000000">
                      <a:alpha val="43137"/>
                    </a:srgbClr>
                  </a:outerShdw>
                </a:effectLst>
              </a:endParaRPr>
            </a:p>
          </p:txBody>
        </p:sp>
        <p:sp>
          <p:nvSpPr>
            <p:cNvPr id="11" name="TextBox 10"/>
            <p:cNvSpPr txBox="1"/>
            <p:nvPr/>
          </p:nvSpPr>
          <p:spPr>
            <a:xfrm>
              <a:off x="2362200" y="2362200"/>
              <a:ext cx="2743200" cy="707886"/>
            </a:xfrm>
            <a:prstGeom prst="rect">
              <a:avLst/>
            </a:prstGeom>
            <a:solidFill>
              <a:schemeClr val="tx1">
                <a:alpha val="76000"/>
              </a:schemeClr>
            </a:solidFill>
          </p:spPr>
          <p:txBody>
            <a:bodyPr wrap="square">
              <a:spAutoFit/>
            </a:bodyPr>
            <a:lstStyle/>
            <a:p>
              <a:pPr>
                <a:defRPr/>
              </a:pPr>
              <a:r>
                <a:rPr lang="en-US" sz="2000" dirty="0">
                  <a:solidFill>
                    <a:srgbClr val="000000"/>
                  </a:solidFill>
                  <a:effectLst>
                    <a:outerShdw blurRad="38100" dist="38100" dir="2700000" algn="tl">
                      <a:srgbClr val="000000">
                        <a:alpha val="43137"/>
                      </a:srgbClr>
                    </a:outerShdw>
                  </a:effectLst>
                </a:rPr>
                <a:t>Stage 3: Summer </a:t>
              </a:r>
              <a:r>
                <a:rPr lang="en-US" sz="2000" dirty="0" smtClean="0">
                  <a:solidFill>
                    <a:srgbClr val="000000"/>
                  </a:solidFill>
                  <a:effectLst>
                    <a:outerShdw blurRad="38100" dist="38100" dir="2700000" algn="tl">
                      <a:srgbClr val="000000">
                        <a:alpha val="43137"/>
                      </a:srgbClr>
                    </a:outerShdw>
                  </a:effectLst>
                </a:rPr>
                <a:t>expansion and breeding</a:t>
              </a:r>
              <a:endParaRPr lang="en-US" sz="2000" dirty="0">
                <a:solidFill>
                  <a:srgbClr val="000000"/>
                </a:solidFill>
                <a:effectLst>
                  <a:outerShdw blurRad="38100" dist="38100" dir="2700000" algn="tl">
                    <a:srgbClr val="000000">
                      <a:alpha val="43137"/>
                    </a:srgbClr>
                  </a:outerShdw>
                </a:effectLst>
              </a:endParaRPr>
            </a:p>
          </p:txBody>
        </p:sp>
        <p:sp>
          <p:nvSpPr>
            <p:cNvPr id="12" name="TextBox 11"/>
            <p:cNvSpPr txBox="1"/>
            <p:nvPr/>
          </p:nvSpPr>
          <p:spPr>
            <a:xfrm>
              <a:off x="4552732" y="3657600"/>
              <a:ext cx="1640194" cy="707886"/>
            </a:xfrm>
            <a:prstGeom prst="rect">
              <a:avLst/>
            </a:prstGeom>
            <a:solidFill>
              <a:schemeClr val="tx1">
                <a:alpha val="26000"/>
              </a:schemeClr>
            </a:solidFill>
          </p:spPr>
          <p:txBody>
            <a:bodyPr wrap="none">
              <a:spAutoFit/>
            </a:bodyPr>
            <a:lstStyle/>
            <a:p>
              <a:pPr>
                <a:defRPr/>
              </a:pPr>
              <a:r>
                <a:rPr lang="en-US" sz="2000" dirty="0">
                  <a:solidFill>
                    <a:srgbClr val="000000"/>
                  </a:solidFill>
                  <a:effectLst>
                    <a:outerShdw blurRad="38100" dist="38100" dir="2700000" algn="tl">
                      <a:srgbClr val="000000">
                        <a:alpha val="43137"/>
                      </a:srgbClr>
                    </a:outerShdw>
                  </a:effectLst>
                </a:rPr>
                <a:t>Stage 4: </a:t>
              </a:r>
              <a:endParaRPr lang="en-US" sz="2000" dirty="0" smtClean="0">
                <a:solidFill>
                  <a:srgbClr val="000000"/>
                </a:solidFill>
                <a:effectLst>
                  <a:outerShdw blurRad="38100" dist="38100" dir="2700000" algn="tl">
                    <a:srgbClr val="000000">
                      <a:alpha val="43137"/>
                    </a:srgbClr>
                  </a:outerShdw>
                </a:effectLst>
              </a:endParaRPr>
            </a:p>
            <a:p>
              <a:pPr>
                <a:defRPr/>
              </a:pPr>
              <a:r>
                <a:rPr lang="en-US" sz="2000" dirty="0" smtClean="0">
                  <a:solidFill>
                    <a:srgbClr val="000000"/>
                  </a:solidFill>
                  <a:effectLst>
                    <a:outerShdw blurRad="38100" dist="38100" dir="2700000" algn="tl">
                      <a:srgbClr val="000000">
                        <a:alpha val="43137"/>
                      </a:srgbClr>
                    </a:outerShdw>
                  </a:effectLst>
                </a:rPr>
                <a:t>Fall </a:t>
              </a:r>
              <a:r>
                <a:rPr lang="en-US" sz="2000" dirty="0">
                  <a:solidFill>
                    <a:srgbClr val="000000"/>
                  </a:solidFill>
                  <a:effectLst>
                    <a:outerShdw blurRad="38100" dist="38100" dir="2700000" algn="tl">
                      <a:srgbClr val="000000">
                        <a:alpha val="43137"/>
                      </a:srgbClr>
                    </a:outerShdw>
                  </a:effectLst>
                </a:rPr>
                <a:t>migration</a:t>
              </a:r>
            </a:p>
          </p:txBody>
        </p:sp>
        <p:pic>
          <p:nvPicPr>
            <p:cNvPr id="19" name="Picture 5" descr="monarchs stone harbor 4"/>
            <p:cNvPicPr>
              <a:picLocks noChangeAspect="1" noChangeArrowheads="1"/>
            </p:cNvPicPr>
            <p:nvPr/>
          </p:nvPicPr>
          <p:blipFill>
            <a:blip r:embed="rId3" cstate="print"/>
            <a:srcRect t="11111" r="20987" b="11111"/>
            <a:stretch>
              <a:fillRect/>
            </a:stretch>
          </p:blipFill>
          <p:spPr bwMode="auto">
            <a:xfrm>
              <a:off x="5334000" y="1447800"/>
              <a:ext cx="1077913" cy="1133475"/>
            </a:xfrm>
            <a:prstGeom prst="rect">
              <a:avLst/>
            </a:prstGeom>
            <a:noFill/>
            <a:ln w="9525">
              <a:noFill/>
              <a:miter lim="800000"/>
              <a:headEnd/>
              <a:tailEnd/>
            </a:ln>
          </p:spPr>
        </p:pic>
        <p:pic>
          <p:nvPicPr>
            <p:cNvPr id="20" name="Picture 6" descr="fifth-eating"/>
            <p:cNvPicPr>
              <a:picLocks noChangeAspect="1" noChangeArrowheads="1"/>
            </p:cNvPicPr>
            <p:nvPr/>
          </p:nvPicPr>
          <p:blipFill>
            <a:blip r:embed="rId4" cstate="print"/>
            <a:srcRect l="29381" r="27319" b="20850"/>
            <a:stretch>
              <a:fillRect/>
            </a:stretch>
          </p:blipFill>
          <p:spPr bwMode="auto">
            <a:xfrm>
              <a:off x="1295400" y="3200400"/>
              <a:ext cx="893763" cy="833438"/>
            </a:xfrm>
            <a:prstGeom prst="rect">
              <a:avLst/>
            </a:prstGeom>
            <a:noFill/>
            <a:ln w="9525">
              <a:noFill/>
              <a:miter lim="800000"/>
              <a:headEnd/>
              <a:tailEnd/>
            </a:ln>
          </p:spPr>
        </p:pic>
        <p:pic>
          <p:nvPicPr>
            <p:cNvPr id="21" name="Picture 7" descr="overwintering-cluster"/>
            <p:cNvPicPr>
              <a:picLocks noChangeAspect="1" noChangeArrowheads="1"/>
            </p:cNvPicPr>
            <p:nvPr/>
          </p:nvPicPr>
          <p:blipFill>
            <a:blip r:embed="rId5" cstate="print"/>
            <a:srcRect r="58368" b="48666"/>
            <a:stretch>
              <a:fillRect/>
            </a:stretch>
          </p:blipFill>
          <p:spPr bwMode="auto">
            <a:xfrm>
              <a:off x="2971800" y="5029200"/>
              <a:ext cx="1295400" cy="1705610"/>
            </a:xfrm>
            <a:prstGeom prst="rect">
              <a:avLst/>
            </a:prstGeom>
            <a:noFill/>
            <a:ln w="9525">
              <a:noFill/>
              <a:miter lim="800000"/>
              <a:headEnd/>
              <a:tailEnd/>
            </a:ln>
          </p:spPr>
        </p:pic>
        <p:pic>
          <p:nvPicPr>
            <p:cNvPr id="22" name="Picture 8" descr="egg"/>
            <p:cNvPicPr>
              <a:picLocks noChangeAspect="1" noChangeArrowheads="1"/>
            </p:cNvPicPr>
            <p:nvPr/>
          </p:nvPicPr>
          <p:blipFill>
            <a:blip r:embed="rId6" cstate="print"/>
            <a:srcRect l="17999" t="7538" r="19600" b="10934"/>
            <a:stretch>
              <a:fillRect/>
            </a:stretch>
          </p:blipFill>
          <p:spPr bwMode="auto">
            <a:xfrm>
              <a:off x="457200" y="3352800"/>
              <a:ext cx="601662" cy="593725"/>
            </a:xfrm>
            <a:prstGeom prst="rect">
              <a:avLst/>
            </a:prstGeom>
            <a:noFill/>
            <a:ln w="9525">
              <a:noFill/>
              <a:miter lim="800000"/>
              <a:headEnd/>
              <a:tailEnd/>
            </a:ln>
          </p:spPr>
        </p:pic>
        <p:pic>
          <p:nvPicPr>
            <p:cNvPr id="23" name="Picture 17" descr="mating-pair"/>
            <p:cNvPicPr>
              <a:picLocks noChangeAspect="1" noChangeArrowheads="1"/>
            </p:cNvPicPr>
            <p:nvPr/>
          </p:nvPicPr>
          <p:blipFill>
            <a:blip r:embed="rId7" cstate="print"/>
            <a:srcRect l="10526"/>
            <a:stretch>
              <a:fillRect/>
            </a:stretch>
          </p:blipFill>
          <p:spPr bwMode="auto">
            <a:xfrm>
              <a:off x="609600" y="1676400"/>
              <a:ext cx="1371600" cy="920742"/>
            </a:xfrm>
            <a:prstGeom prst="rect">
              <a:avLst/>
            </a:prstGeom>
            <a:noFill/>
            <a:ln w="9525">
              <a:noFill/>
              <a:miter lim="800000"/>
              <a:headEnd/>
              <a:tailEnd/>
            </a:ln>
          </p:spPr>
        </p:pic>
      </p:grpSp>
      <p:sp>
        <p:nvSpPr>
          <p:cNvPr id="18" name="TextBox 17"/>
          <p:cNvSpPr txBox="1"/>
          <p:nvPr/>
        </p:nvSpPr>
        <p:spPr>
          <a:xfrm>
            <a:off x="685800" y="4495800"/>
            <a:ext cx="1371600" cy="441339"/>
          </a:xfrm>
          <a:prstGeom prst="rect">
            <a:avLst/>
          </a:prstGeom>
          <a:solidFill>
            <a:schemeClr val="bg1">
              <a:lumMod val="50000"/>
            </a:schemeClr>
          </a:solidFill>
        </p:spPr>
        <p:txBody>
          <a:bodyPr wrap="square" rtlCol="0">
            <a:spAutoFit/>
          </a:bodyPr>
          <a:lstStyle/>
          <a:p>
            <a:pPr algn="ctr">
              <a:lnSpc>
                <a:spcPct val="80000"/>
              </a:lnSpc>
            </a:pPr>
            <a:r>
              <a:rPr lang="en-US" sz="1400" b="1" u="sng" dirty="0" smtClean="0"/>
              <a:t>Journey North</a:t>
            </a:r>
          </a:p>
          <a:p>
            <a:pPr algn="ctr">
              <a:lnSpc>
                <a:spcPct val="80000"/>
              </a:lnSpc>
            </a:pPr>
            <a:r>
              <a:rPr lang="en-US" sz="1400" dirty="0" smtClean="0"/>
              <a:t>started ‘99</a:t>
            </a:r>
            <a:endParaRPr lang="en-US" sz="1400" dirty="0"/>
          </a:p>
        </p:txBody>
      </p:sp>
      <p:sp>
        <p:nvSpPr>
          <p:cNvPr id="24" name="TextBox 23"/>
          <p:cNvSpPr txBox="1"/>
          <p:nvPr/>
        </p:nvSpPr>
        <p:spPr>
          <a:xfrm>
            <a:off x="457200" y="2971800"/>
            <a:ext cx="1524000" cy="781752"/>
          </a:xfrm>
          <a:prstGeom prst="rect">
            <a:avLst/>
          </a:prstGeom>
          <a:solidFill>
            <a:schemeClr val="bg1">
              <a:lumMod val="50000"/>
            </a:schemeClr>
          </a:solidFill>
        </p:spPr>
        <p:txBody>
          <a:bodyPr wrap="square" rtlCol="0">
            <a:spAutoFit/>
          </a:bodyPr>
          <a:lstStyle/>
          <a:p>
            <a:pPr algn="ctr">
              <a:lnSpc>
                <a:spcPct val="80000"/>
              </a:lnSpc>
            </a:pPr>
            <a:r>
              <a:rPr lang="en-US" sz="1400" b="1" u="sng" dirty="0" smtClean="0"/>
              <a:t>Monarch Larvae Monitoring Project</a:t>
            </a:r>
          </a:p>
          <a:p>
            <a:pPr algn="ctr">
              <a:lnSpc>
                <a:spcPct val="80000"/>
              </a:lnSpc>
            </a:pPr>
            <a:r>
              <a:rPr lang="en-US" sz="1400" dirty="0" smtClean="0"/>
              <a:t>started ‘99</a:t>
            </a:r>
            <a:endParaRPr lang="en-US" sz="1400" dirty="0"/>
          </a:p>
        </p:txBody>
      </p:sp>
      <p:sp>
        <p:nvSpPr>
          <p:cNvPr id="26" name="TextBox 25"/>
          <p:cNvSpPr txBox="1"/>
          <p:nvPr/>
        </p:nvSpPr>
        <p:spPr>
          <a:xfrm>
            <a:off x="990600" y="6076248"/>
            <a:ext cx="2362200" cy="781752"/>
          </a:xfrm>
          <a:prstGeom prst="rect">
            <a:avLst/>
          </a:prstGeom>
          <a:solidFill>
            <a:schemeClr val="bg1">
              <a:lumMod val="50000"/>
            </a:schemeClr>
          </a:solidFill>
        </p:spPr>
        <p:txBody>
          <a:bodyPr wrap="square" rtlCol="0">
            <a:spAutoFit/>
          </a:bodyPr>
          <a:lstStyle/>
          <a:p>
            <a:pPr algn="ctr">
              <a:lnSpc>
                <a:spcPct val="80000"/>
              </a:lnSpc>
            </a:pPr>
            <a:r>
              <a:rPr lang="en-US" sz="1400" b="1" u="sng" dirty="0" smtClean="0"/>
              <a:t>WWF-Mexico</a:t>
            </a:r>
          </a:p>
          <a:p>
            <a:pPr algn="ctr">
              <a:lnSpc>
                <a:spcPct val="80000"/>
              </a:lnSpc>
              <a:buFont typeface="Arial" pitchFamily="34" charset="0"/>
              <a:buChar char="•"/>
            </a:pPr>
            <a:r>
              <a:rPr lang="en-US" sz="1400" dirty="0" smtClean="0"/>
              <a:t>started ’96</a:t>
            </a:r>
          </a:p>
          <a:p>
            <a:pPr algn="ctr">
              <a:lnSpc>
                <a:spcPct val="80000"/>
              </a:lnSpc>
              <a:buFont typeface="Arial" pitchFamily="34" charset="0"/>
              <a:buChar char="•"/>
            </a:pPr>
            <a:r>
              <a:rPr lang="en-US" sz="1400" dirty="0" smtClean="0"/>
              <a:t>started tracking overwinter mortality in 2003</a:t>
            </a:r>
            <a:endParaRPr lang="en-US" sz="1400" dirty="0"/>
          </a:p>
        </p:txBody>
      </p:sp>
      <p:sp>
        <p:nvSpPr>
          <p:cNvPr id="29" name="TextBox 28"/>
          <p:cNvSpPr txBox="1"/>
          <p:nvPr/>
        </p:nvSpPr>
        <p:spPr>
          <a:xfrm>
            <a:off x="381000" y="1524000"/>
            <a:ext cx="1371600" cy="1126462"/>
          </a:xfrm>
          <a:prstGeom prst="rect">
            <a:avLst/>
          </a:prstGeom>
          <a:solidFill>
            <a:schemeClr val="bg1">
              <a:lumMod val="50000"/>
            </a:schemeClr>
          </a:solidFill>
        </p:spPr>
        <p:txBody>
          <a:bodyPr wrap="square" rtlCol="0">
            <a:spAutoFit/>
          </a:bodyPr>
          <a:lstStyle/>
          <a:p>
            <a:pPr algn="ctr">
              <a:lnSpc>
                <a:spcPct val="80000"/>
              </a:lnSpc>
            </a:pPr>
            <a:r>
              <a:rPr lang="en-US" sz="1400" b="1" u="sng" dirty="0" smtClean="0"/>
              <a:t>N. American </a:t>
            </a:r>
            <a:r>
              <a:rPr lang="en-US" sz="1400" b="1" u="sng" dirty="0" err="1" smtClean="0"/>
              <a:t>Bfly</a:t>
            </a:r>
            <a:r>
              <a:rPr lang="en-US" sz="1400" b="1" u="sng" dirty="0" smtClean="0"/>
              <a:t> Assoc.</a:t>
            </a:r>
          </a:p>
          <a:p>
            <a:pPr algn="ctr">
              <a:lnSpc>
                <a:spcPct val="80000"/>
              </a:lnSpc>
            </a:pPr>
            <a:r>
              <a:rPr lang="en-US" sz="1400" dirty="0" smtClean="0"/>
              <a:t>started 1975</a:t>
            </a:r>
          </a:p>
          <a:p>
            <a:pPr algn="ctr">
              <a:lnSpc>
                <a:spcPct val="80000"/>
              </a:lnSpc>
            </a:pPr>
            <a:endParaRPr lang="en-US" sz="1400" dirty="0" smtClean="0"/>
          </a:p>
          <a:p>
            <a:pPr algn="ctr">
              <a:lnSpc>
                <a:spcPct val="80000"/>
              </a:lnSpc>
            </a:pPr>
            <a:r>
              <a:rPr lang="en-US" sz="1400" b="1" u="sng" dirty="0" smtClean="0"/>
              <a:t>Ohio BMS</a:t>
            </a:r>
          </a:p>
          <a:p>
            <a:pPr algn="ctr">
              <a:lnSpc>
                <a:spcPct val="80000"/>
              </a:lnSpc>
            </a:pPr>
            <a:r>
              <a:rPr lang="en-US" sz="1400" dirty="0" smtClean="0"/>
              <a:t>started  ’96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26"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9144000" cy="941387"/>
          </a:xfrm>
        </p:spPr>
        <p:txBody>
          <a:bodyPr/>
          <a:lstStyle/>
          <a:p>
            <a:pPr>
              <a:defRPr/>
            </a:pPr>
            <a:r>
              <a:rPr lang="en-US" sz="3600" dirty="0" smtClean="0"/>
              <a:t>Mapping out lethal and sub-lethal zones:</a:t>
            </a:r>
            <a:br>
              <a:rPr lang="en-US" sz="3600" dirty="0" smtClean="0"/>
            </a:br>
            <a:r>
              <a:rPr lang="en-US" sz="3600" dirty="0" smtClean="0"/>
              <a:t>Average from 1990-2009</a:t>
            </a:r>
            <a:endParaRPr lang="en-US" sz="3600" dirty="0"/>
          </a:p>
        </p:txBody>
      </p:sp>
      <p:pic>
        <p:nvPicPr>
          <p:cNvPr id="40963" name="Picture 2"/>
          <p:cNvPicPr>
            <a:picLocks noChangeAspect="1" noChangeArrowheads="1"/>
          </p:cNvPicPr>
          <p:nvPr/>
        </p:nvPicPr>
        <p:blipFill>
          <a:blip r:embed="rId2" cstate="print"/>
          <a:srcRect l="8997" t="47603" r="82645" b="32399"/>
          <a:stretch>
            <a:fillRect/>
          </a:stretch>
        </p:blipFill>
        <p:spPr bwMode="auto">
          <a:xfrm>
            <a:off x="457200" y="4648200"/>
            <a:ext cx="1371600" cy="2051050"/>
          </a:xfrm>
          <a:prstGeom prst="rect">
            <a:avLst/>
          </a:prstGeom>
          <a:noFill/>
          <a:ln w="9525">
            <a:noFill/>
            <a:miter lim="800000"/>
            <a:headEnd/>
            <a:tailEnd/>
          </a:ln>
        </p:spPr>
      </p:pic>
      <p:pic>
        <p:nvPicPr>
          <p:cNvPr id="40964" name="Picture 2"/>
          <p:cNvPicPr>
            <a:picLocks noChangeAspect="1" noChangeArrowheads="1"/>
          </p:cNvPicPr>
          <p:nvPr/>
        </p:nvPicPr>
        <p:blipFill>
          <a:blip r:embed="rId2" cstate="print"/>
          <a:srcRect l="41322" t="25124" r="15703" b="16695"/>
          <a:stretch>
            <a:fillRect/>
          </a:stretch>
        </p:blipFill>
        <p:spPr bwMode="auto">
          <a:xfrm>
            <a:off x="0" y="1905000"/>
            <a:ext cx="2590800" cy="2192338"/>
          </a:xfrm>
          <a:prstGeom prst="rect">
            <a:avLst/>
          </a:prstGeom>
          <a:noFill/>
          <a:ln w="9525">
            <a:noFill/>
            <a:miter lim="800000"/>
            <a:headEnd/>
            <a:tailEnd/>
          </a:ln>
        </p:spPr>
      </p:pic>
      <p:sp>
        <p:nvSpPr>
          <p:cNvPr id="40965" name="TextBox 7"/>
          <p:cNvSpPr txBox="1">
            <a:spLocks noChangeArrowheads="1"/>
          </p:cNvSpPr>
          <p:nvPr/>
        </p:nvSpPr>
        <p:spPr bwMode="auto">
          <a:xfrm>
            <a:off x="5867400" y="1524000"/>
            <a:ext cx="1325563" cy="369888"/>
          </a:xfrm>
          <a:prstGeom prst="rect">
            <a:avLst/>
          </a:prstGeom>
          <a:noFill/>
          <a:ln w="9525">
            <a:noFill/>
            <a:miter lim="800000"/>
            <a:headEnd/>
            <a:tailEnd/>
          </a:ln>
        </p:spPr>
        <p:txBody>
          <a:bodyPr wrap="none">
            <a:spAutoFit/>
          </a:bodyPr>
          <a:lstStyle/>
          <a:p>
            <a:r>
              <a:rPr lang="en-US" b="1">
                <a:latin typeface="Arial" charset="0"/>
                <a:cs typeface="Arial" charset="0"/>
              </a:rPr>
              <a:t>ABOVE 42</a:t>
            </a:r>
          </a:p>
        </p:txBody>
      </p:sp>
      <p:sp>
        <p:nvSpPr>
          <p:cNvPr id="40966" name="TextBox 8"/>
          <p:cNvSpPr txBox="1">
            <a:spLocks noChangeArrowheads="1"/>
          </p:cNvSpPr>
          <p:nvPr/>
        </p:nvSpPr>
        <p:spPr bwMode="auto">
          <a:xfrm>
            <a:off x="3124200" y="1524000"/>
            <a:ext cx="1325563" cy="369888"/>
          </a:xfrm>
          <a:prstGeom prst="rect">
            <a:avLst/>
          </a:prstGeom>
          <a:noFill/>
          <a:ln w="9525">
            <a:noFill/>
            <a:miter lim="800000"/>
            <a:headEnd/>
            <a:tailEnd/>
          </a:ln>
        </p:spPr>
        <p:txBody>
          <a:bodyPr wrap="none">
            <a:spAutoFit/>
          </a:bodyPr>
          <a:lstStyle/>
          <a:p>
            <a:r>
              <a:rPr lang="en-US" b="1">
                <a:latin typeface="Arial" charset="0"/>
                <a:cs typeface="Arial" charset="0"/>
              </a:rPr>
              <a:t>ABOVE 40</a:t>
            </a:r>
          </a:p>
        </p:txBody>
      </p:sp>
      <p:pic>
        <p:nvPicPr>
          <p:cNvPr id="40967" name="Picture 2"/>
          <p:cNvPicPr>
            <a:picLocks noChangeAspect="1" noChangeArrowheads="1"/>
          </p:cNvPicPr>
          <p:nvPr/>
        </p:nvPicPr>
        <p:blipFill>
          <a:blip r:embed="rId3" cstate="print"/>
          <a:srcRect l="40350" t="28070" r="15790" b="15790"/>
          <a:stretch>
            <a:fillRect/>
          </a:stretch>
        </p:blipFill>
        <p:spPr bwMode="auto">
          <a:xfrm>
            <a:off x="2971800" y="1905000"/>
            <a:ext cx="2762250" cy="2209800"/>
          </a:xfrm>
          <a:prstGeom prst="rect">
            <a:avLst/>
          </a:prstGeom>
          <a:noFill/>
          <a:ln w="9525">
            <a:noFill/>
            <a:miter lim="800000"/>
            <a:headEnd/>
            <a:tailEnd/>
          </a:ln>
        </p:spPr>
      </p:pic>
      <p:pic>
        <p:nvPicPr>
          <p:cNvPr id="40968" name="Picture 2"/>
          <p:cNvPicPr>
            <a:picLocks noChangeAspect="1" noChangeArrowheads="1"/>
          </p:cNvPicPr>
          <p:nvPr/>
        </p:nvPicPr>
        <p:blipFill>
          <a:blip r:embed="rId4" cstate="print"/>
          <a:srcRect l="39822" t="28319" r="16814" b="16460"/>
          <a:stretch>
            <a:fillRect/>
          </a:stretch>
        </p:blipFill>
        <p:spPr bwMode="auto">
          <a:xfrm>
            <a:off x="6019800" y="1905000"/>
            <a:ext cx="2776538" cy="2209800"/>
          </a:xfrm>
          <a:prstGeom prst="rect">
            <a:avLst/>
          </a:prstGeom>
          <a:noFill/>
          <a:ln w="9525">
            <a:noFill/>
            <a:miter lim="800000"/>
            <a:headEnd/>
            <a:tailEnd/>
          </a:ln>
        </p:spPr>
      </p:pic>
      <p:sp>
        <p:nvSpPr>
          <p:cNvPr id="40969" name="TextBox 11"/>
          <p:cNvSpPr txBox="1">
            <a:spLocks noChangeArrowheads="1"/>
          </p:cNvSpPr>
          <p:nvPr/>
        </p:nvSpPr>
        <p:spPr bwMode="auto">
          <a:xfrm>
            <a:off x="228600" y="1524000"/>
            <a:ext cx="1325563" cy="369888"/>
          </a:xfrm>
          <a:prstGeom prst="rect">
            <a:avLst/>
          </a:prstGeom>
          <a:noFill/>
          <a:ln w="9525">
            <a:noFill/>
            <a:miter lim="800000"/>
            <a:headEnd/>
            <a:tailEnd/>
          </a:ln>
        </p:spPr>
        <p:txBody>
          <a:bodyPr wrap="none">
            <a:spAutoFit/>
          </a:bodyPr>
          <a:lstStyle/>
          <a:p>
            <a:r>
              <a:rPr lang="en-US" b="1">
                <a:latin typeface="Arial" charset="0"/>
                <a:cs typeface="Arial" charset="0"/>
              </a:rPr>
              <a:t>ABOVE 38</a:t>
            </a:r>
          </a:p>
        </p:txBody>
      </p:sp>
      <p:sp>
        <p:nvSpPr>
          <p:cNvPr id="13" name="TextBox 12"/>
          <p:cNvSpPr txBox="1"/>
          <p:nvPr/>
        </p:nvSpPr>
        <p:spPr>
          <a:xfrm>
            <a:off x="0" y="4191000"/>
            <a:ext cx="2813050" cy="369888"/>
          </a:xfrm>
          <a:prstGeom prst="rect">
            <a:avLst/>
          </a:prstGeom>
          <a:solidFill>
            <a:schemeClr val="tx1"/>
          </a:solidFill>
          <a:ln>
            <a:solidFill>
              <a:srgbClr val="00B050"/>
            </a:solidFill>
          </a:ln>
        </p:spPr>
        <p:txBody>
          <a:bodyPr wrap="none">
            <a:spAutoFit/>
          </a:bodyPr>
          <a:lstStyle/>
          <a:p>
            <a:pPr>
              <a:defRPr/>
            </a:pPr>
            <a:r>
              <a:rPr lang="en-US" b="1" dirty="0">
                <a:solidFill>
                  <a:schemeClr val="bg1">
                    <a:lumMod val="50000"/>
                  </a:schemeClr>
                </a:solidFill>
                <a:latin typeface="Arial" pitchFamily="34" charset="0"/>
                <a:cs typeface="Arial" pitchFamily="34" charset="0"/>
              </a:rPr>
              <a:t>AVG NUMBER OF DAYS</a:t>
            </a:r>
          </a:p>
        </p:txBody>
      </p:sp>
      <p:sp>
        <p:nvSpPr>
          <p:cNvPr id="40971" name="TextBox 13"/>
          <p:cNvSpPr txBox="1">
            <a:spLocks noChangeArrowheads="1"/>
          </p:cNvSpPr>
          <p:nvPr/>
        </p:nvSpPr>
        <p:spPr bwMode="auto">
          <a:xfrm>
            <a:off x="2133600" y="4648200"/>
            <a:ext cx="4114800" cy="2032000"/>
          </a:xfrm>
          <a:prstGeom prst="rect">
            <a:avLst/>
          </a:prstGeom>
          <a:noFill/>
          <a:ln w="9525">
            <a:noFill/>
            <a:miter lim="800000"/>
            <a:headEnd/>
            <a:tailEnd/>
          </a:ln>
        </p:spPr>
        <p:txBody>
          <a:bodyPr>
            <a:spAutoFit/>
          </a:bodyPr>
          <a:lstStyle/>
          <a:p>
            <a:pPr algn="l">
              <a:buFont typeface="Arial" charset="0"/>
              <a:buChar char="•"/>
            </a:pPr>
            <a:r>
              <a:rPr lang="en-US"/>
              <a:t>Lethal and sub-lethal temperatures seem to correspond to limits in population densities, especially in the midwest</a:t>
            </a:r>
          </a:p>
          <a:p>
            <a:pPr algn="l">
              <a:buFont typeface="Arial" charset="0"/>
              <a:buChar char="•"/>
            </a:pPr>
            <a:r>
              <a:rPr lang="en-US"/>
              <a:t> Next up:</a:t>
            </a:r>
          </a:p>
          <a:p>
            <a:pPr lvl="1" algn="l">
              <a:buFont typeface="Arial" charset="0"/>
              <a:buChar char="•"/>
            </a:pPr>
            <a:r>
              <a:rPr lang="en-US"/>
              <a:t>Comparing lethal temperatures to larval development observed in the field</a:t>
            </a:r>
          </a:p>
        </p:txBody>
      </p:sp>
      <p:pic>
        <p:nvPicPr>
          <p:cNvPr id="40972" name="Picture 4"/>
          <p:cNvPicPr>
            <a:picLocks noChangeAspect="1" noChangeArrowheads="1"/>
          </p:cNvPicPr>
          <p:nvPr/>
        </p:nvPicPr>
        <p:blipFill>
          <a:blip r:embed="rId5" cstate="print"/>
          <a:srcRect t="10960"/>
          <a:stretch>
            <a:fillRect/>
          </a:stretch>
        </p:blipFill>
        <p:spPr bwMode="auto">
          <a:xfrm>
            <a:off x="6324600" y="4419600"/>
            <a:ext cx="2443163" cy="2209800"/>
          </a:xfrm>
          <a:prstGeom prst="rect">
            <a:avLst/>
          </a:prstGeom>
          <a:noFill/>
          <a:ln w="9525" algn="ctr">
            <a:noFill/>
            <a:miter lim="800000"/>
            <a:headEnd/>
            <a:tailEnd/>
          </a:ln>
        </p:spPr>
      </p:pic>
      <p:sp>
        <p:nvSpPr>
          <p:cNvPr id="16" name="TextBox 15"/>
          <p:cNvSpPr txBox="1"/>
          <p:nvPr/>
        </p:nvSpPr>
        <p:spPr>
          <a:xfrm>
            <a:off x="6738938" y="4191000"/>
            <a:ext cx="1590675" cy="369888"/>
          </a:xfrm>
          <a:prstGeom prst="rect">
            <a:avLst/>
          </a:prstGeom>
          <a:solidFill>
            <a:schemeClr val="tx1"/>
          </a:solidFill>
          <a:ln>
            <a:solidFill>
              <a:srgbClr val="00B050"/>
            </a:solidFill>
          </a:ln>
        </p:spPr>
        <p:txBody>
          <a:bodyPr wrap="none">
            <a:spAutoFit/>
          </a:bodyPr>
          <a:lstStyle/>
          <a:p>
            <a:pPr>
              <a:defRPr/>
            </a:pPr>
            <a:r>
              <a:rPr lang="en-US" b="1" dirty="0">
                <a:solidFill>
                  <a:schemeClr val="bg1">
                    <a:lumMod val="50000"/>
                  </a:schemeClr>
                </a:solidFill>
                <a:latin typeface="Arial" pitchFamily="34" charset="0"/>
                <a:cs typeface="Arial" pitchFamily="34" charset="0"/>
              </a:rPr>
              <a:t>MLMP SITES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152400"/>
            <a:ext cx="8686800" cy="1143000"/>
          </a:xfrm>
        </p:spPr>
        <p:txBody>
          <a:bodyPr>
            <a:normAutofit fontScale="90000"/>
          </a:bodyPr>
          <a:lstStyle/>
          <a:p>
            <a:pPr>
              <a:defRPr/>
            </a:pPr>
            <a:r>
              <a:rPr lang="en-US" sz="4000"/>
              <a:t>Preference and performance relative to mean number of days &gt;38C</a:t>
            </a:r>
          </a:p>
        </p:txBody>
      </p:sp>
      <p:pic>
        <p:nvPicPr>
          <p:cNvPr id="41987" name="Picture 2"/>
          <p:cNvPicPr>
            <a:picLocks noChangeAspect="1" noChangeArrowheads="1"/>
          </p:cNvPicPr>
          <p:nvPr/>
        </p:nvPicPr>
        <p:blipFill>
          <a:blip r:embed="rId2" cstate="print"/>
          <a:srcRect l="41322" t="25124" r="15703" b="16695"/>
          <a:stretch>
            <a:fillRect/>
          </a:stretch>
        </p:blipFill>
        <p:spPr bwMode="auto">
          <a:xfrm>
            <a:off x="152400" y="1524000"/>
            <a:ext cx="3352800" cy="2836863"/>
          </a:xfrm>
          <a:prstGeom prst="rect">
            <a:avLst/>
          </a:prstGeom>
          <a:noFill/>
          <a:ln w="9525">
            <a:noFill/>
            <a:miter lim="800000"/>
            <a:headEnd/>
            <a:tailEnd/>
          </a:ln>
        </p:spPr>
      </p:pic>
      <p:pic>
        <p:nvPicPr>
          <p:cNvPr id="41988" name="Picture 2"/>
          <p:cNvPicPr>
            <a:picLocks noChangeAspect="1" noChangeArrowheads="1"/>
          </p:cNvPicPr>
          <p:nvPr/>
        </p:nvPicPr>
        <p:blipFill>
          <a:blip r:embed="rId2" cstate="print"/>
          <a:srcRect l="8997" t="47603" r="82645" b="32399"/>
          <a:stretch>
            <a:fillRect/>
          </a:stretch>
        </p:blipFill>
        <p:spPr bwMode="auto">
          <a:xfrm>
            <a:off x="152400" y="4419600"/>
            <a:ext cx="1371600" cy="2051050"/>
          </a:xfrm>
          <a:prstGeom prst="rect">
            <a:avLst/>
          </a:prstGeom>
          <a:noFill/>
          <a:ln w="9525">
            <a:noFill/>
            <a:miter lim="800000"/>
            <a:headEnd/>
            <a:tailEnd/>
          </a:ln>
        </p:spPr>
      </p:pic>
      <p:sp>
        <p:nvSpPr>
          <p:cNvPr id="41989" name="Text Box 7"/>
          <p:cNvSpPr txBox="1">
            <a:spLocks noChangeArrowheads="1"/>
          </p:cNvSpPr>
          <p:nvPr/>
        </p:nvSpPr>
        <p:spPr bwMode="auto">
          <a:xfrm>
            <a:off x="1524000" y="4419600"/>
            <a:ext cx="2441575" cy="641350"/>
          </a:xfrm>
          <a:prstGeom prst="rect">
            <a:avLst/>
          </a:prstGeom>
          <a:noFill/>
          <a:ln w="9525" algn="ctr">
            <a:noFill/>
            <a:miter lim="800000"/>
            <a:headEnd/>
            <a:tailEnd/>
          </a:ln>
        </p:spPr>
        <p:txBody>
          <a:bodyPr>
            <a:spAutoFit/>
          </a:bodyPr>
          <a:lstStyle/>
          <a:p>
            <a:r>
              <a:rPr lang="en-US"/>
              <a:t>Mean number of days with temps &gt;38C</a:t>
            </a:r>
          </a:p>
        </p:txBody>
      </p:sp>
      <p:grpSp>
        <p:nvGrpSpPr>
          <p:cNvPr id="10" name="Group 9"/>
          <p:cNvGrpSpPr/>
          <p:nvPr/>
        </p:nvGrpSpPr>
        <p:grpSpPr>
          <a:xfrm>
            <a:off x="4419600" y="1676400"/>
            <a:ext cx="4267200" cy="2667000"/>
            <a:chOff x="4267200" y="3810000"/>
            <a:chExt cx="4267200" cy="2667000"/>
          </a:xfrm>
        </p:grpSpPr>
        <p:sp>
          <p:nvSpPr>
            <p:cNvPr id="41991" name="Rectangle 10"/>
            <p:cNvSpPr>
              <a:spLocks noChangeArrowheads="1"/>
            </p:cNvSpPr>
            <p:nvPr/>
          </p:nvSpPr>
          <p:spPr bwMode="auto">
            <a:xfrm>
              <a:off x="4267200" y="3810000"/>
              <a:ext cx="4267200" cy="2667000"/>
            </a:xfrm>
            <a:prstGeom prst="rect">
              <a:avLst/>
            </a:prstGeom>
            <a:solidFill>
              <a:schemeClr val="tx1"/>
            </a:solidFill>
            <a:ln w="9525" algn="ctr">
              <a:solidFill>
                <a:srgbClr val="000000"/>
              </a:solidFill>
              <a:round/>
              <a:headEnd/>
              <a:tailEnd/>
            </a:ln>
          </p:spPr>
          <p:txBody>
            <a:bodyPr wrap="none" anchor="ctr"/>
            <a:lstStyle/>
            <a:p>
              <a:endParaRPr lang="en-US"/>
            </a:p>
          </p:txBody>
        </p:sp>
        <p:pic>
          <p:nvPicPr>
            <p:cNvPr id="41993" name="Picture 4"/>
            <p:cNvPicPr>
              <a:picLocks noChangeAspect="1" noChangeArrowheads="1"/>
            </p:cNvPicPr>
            <p:nvPr/>
          </p:nvPicPr>
          <p:blipFill>
            <a:blip r:embed="rId3" cstate="print"/>
            <a:srcRect/>
            <a:stretch>
              <a:fillRect/>
            </a:stretch>
          </p:blipFill>
          <p:spPr bwMode="auto">
            <a:xfrm>
              <a:off x="4354975" y="3854370"/>
              <a:ext cx="4148138" cy="2507616"/>
            </a:xfrm>
            <a:prstGeom prst="rect">
              <a:avLst/>
            </a:prstGeom>
            <a:noFill/>
            <a:ln w="9525" algn="ctr">
              <a:noFill/>
              <a:miter lim="800000"/>
              <a:headEnd/>
              <a:tailEnd/>
            </a:ln>
          </p:spPr>
        </p:pic>
      </p:grpSp>
      <p:sp>
        <p:nvSpPr>
          <p:cNvPr id="11" name="TextBox 10"/>
          <p:cNvSpPr txBox="1"/>
          <p:nvPr/>
        </p:nvSpPr>
        <p:spPr>
          <a:xfrm>
            <a:off x="4495800" y="4495800"/>
            <a:ext cx="4343400" cy="1323439"/>
          </a:xfrm>
          <a:prstGeom prst="rect">
            <a:avLst/>
          </a:prstGeom>
          <a:noFill/>
        </p:spPr>
        <p:txBody>
          <a:bodyPr wrap="square" rtlCol="0">
            <a:spAutoFit/>
          </a:bodyPr>
          <a:lstStyle/>
          <a:p>
            <a:pPr algn="l"/>
            <a:r>
              <a:rPr lang="en-US" sz="2000" b="1" i="1" dirty="0" smtClean="0"/>
              <a:t>In zones where caterpillars are more likely to experience sub-lethal temperatures, there appears to be less development</a:t>
            </a:r>
            <a:endParaRPr lang="en-US" sz="2000" b="1"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sz="3200" dirty="0" smtClean="0"/>
              <a:t>But climate differs from year to year – so did temperature really drive those patterns?</a:t>
            </a:r>
            <a:endParaRPr lang="en-US" sz="3200" dirty="0"/>
          </a:p>
        </p:txBody>
      </p:sp>
      <p:pic>
        <p:nvPicPr>
          <p:cNvPr id="43011" name="Picture 2"/>
          <p:cNvPicPr>
            <a:picLocks noChangeAspect="1" noChangeArrowheads="1"/>
          </p:cNvPicPr>
          <p:nvPr/>
        </p:nvPicPr>
        <p:blipFill>
          <a:blip r:embed="rId2" cstate="print"/>
          <a:srcRect l="6876" t="33000" r="85625" b="44429"/>
          <a:stretch>
            <a:fillRect/>
          </a:stretch>
        </p:blipFill>
        <p:spPr bwMode="auto">
          <a:xfrm>
            <a:off x="90488" y="1781175"/>
            <a:ext cx="1295400" cy="2435225"/>
          </a:xfrm>
          <a:prstGeom prst="rect">
            <a:avLst/>
          </a:prstGeom>
          <a:noFill/>
          <a:ln w="9525">
            <a:noFill/>
            <a:miter lim="800000"/>
            <a:headEnd/>
            <a:tailEnd/>
          </a:ln>
        </p:spPr>
      </p:pic>
      <p:pic>
        <p:nvPicPr>
          <p:cNvPr id="43012" name="Picture 2"/>
          <p:cNvPicPr>
            <a:picLocks noChangeAspect="1" noChangeArrowheads="1"/>
          </p:cNvPicPr>
          <p:nvPr/>
        </p:nvPicPr>
        <p:blipFill>
          <a:blip r:embed="rId2" cstate="print"/>
          <a:srcRect l="50626" t="14999" r="1875" b="16000"/>
          <a:stretch>
            <a:fillRect/>
          </a:stretch>
        </p:blipFill>
        <p:spPr bwMode="auto">
          <a:xfrm>
            <a:off x="1524000" y="1295400"/>
            <a:ext cx="2209800" cy="2006600"/>
          </a:xfrm>
          <a:prstGeom prst="rect">
            <a:avLst/>
          </a:prstGeom>
          <a:noFill/>
          <a:ln w="9525">
            <a:noFill/>
            <a:miter lim="800000"/>
            <a:headEnd/>
            <a:tailEnd/>
          </a:ln>
        </p:spPr>
      </p:pic>
      <p:pic>
        <p:nvPicPr>
          <p:cNvPr id="43013" name="Picture 2"/>
          <p:cNvPicPr>
            <a:picLocks noChangeAspect="1" noChangeArrowheads="1"/>
          </p:cNvPicPr>
          <p:nvPr/>
        </p:nvPicPr>
        <p:blipFill>
          <a:blip r:embed="rId3" cstate="print"/>
          <a:srcRect l="51250" t="14999" r="6250" b="17999"/>
          <a:stretch>
            <a:fillRect/>
          </a:stretch>
        </p:blipFill>
        <p:spPr bwMode="auto">
          <a:xfrm>
            <a:off x="3886200" y="1295400"/>
            <a:ext cx="2011363" cy="1981200"/>
          </a:xfrm>
          <a:prstGeom prst="rect">
            <a:avLst/>
          </a:prstGeom>
          <a:noFill/>
          <a:ln w="9525">
            <a:noFill/>
            <a:miter lim="800000"/>
            <a:headEnd/>
            <a:tailEnd/>
          </a:ln>
        </p:spPr>
      </p:pic>
      <p:pic>
        <p:nvPicPr>
          <p:cNvPr id="43014" name="Picture 2"/>
          <p:cNvPicPr>
            <a:picLocks noChangeAspect="1" noChangeArrowheads="1"/>
          </p:cNvPicPr>
          <p:nvPr/>
        </p:nvPicPr>
        <p:blipFill>
          <a:blip r:embed="rId4" cstate="print"/>
          <a:srcRect l="51073" t="14999" r="1875" b="17999"/>
          <a:stretch>
            <a:fillRect/>
          </a:stretch>
        </p:blipFill>
        <p:spPr bwMode="auto">
          <a:xfrm>
            <a:off x="6019800" y="1295400"/>
            <a:ext cx="2225675" cy="1981200"/>
          </a:xfrm>
          <a:prstGeom prst="rect">
            <a:avLst/>
          </a:prstGeom>
          <a:noFill/>
          <a:ln w="9525">
            <a:noFill/>
            <a:miter lim="800000"/>
            <a:headEnd/>
            <a:tailEnd/>
          </a:ln>
        </p:spPr>
      </p:pic>
      <p:pic>
        <p:nvPicPr>
          <p:cNvPr id="43015" name="Picture 2"/>
          <p:cNvPicPr>
            <a:picLocks noChangeAspect="1" noChangeArrowheads="1"/>
          </p:cNvPicPr>
          <p:nvPr/>
        </p:nvPicPr>
        <p:blipFill>
          <a:blip r:embed="rId5" cstate="print"/>
          <a:srcRect l="50626" t="14999" r="5864" b="14999"/>
          <a:stretch>
            <a:fillRect/>
          </a:stretch>
        </p:blipFill>
        <p:spPr bwMode="auto">
          <a:xfrm>
            <a:off x="3843338" y="3368675"/>
            <a:ext cx="2106612" cy="2117725"/>
          </a:xfrm>
          <a:prstGeom prst="rect">
            <a:avLst/>
          </a:prstGeom>
          <a:noFill/>
          <a:ln w="9525">
            <a:noFill/>
            <a:miter lim="800000"/>
            <a:headEnd/>
            <a:tailEnd/>
          </a:ln>
        </p:spPr>
      </p:pic>
      <p:sp>
        <p:nvSpPr>
          <p:cNvPr id="10" name="TextBox 9"/>
          <p:cNvSpPr txBox="1"/>
          <p:nvPr/>
        </p:nvSpPr>
        <p:spPr>
          <a:xfrm>
            <a:off x="0" y="1295400"/>
            <a:ext cx="1462088" cy="430213"/>
          </a:xfrm>
          <a:prstGeom prst="rect">
            <a:avLst/>
          </a:prstGeom>
          <a:solidFill>
            <a:schemeClr val="tx1"/>
          </a:solidFill>
        </p:spPr>
        <p:txBody>
          <a:bodyPr>
            <a:spAutoFit/>
          </a:bodyPr>
          <a:lstStyle/>
          <a:p>
            <a:pPr>
              <a:defRPr/>
            </a:pPr>
            <a:r>
              <a:rPr lang="en-US" sz="1100" b="1" dirty="0">
                <a:solidFill>
                  <a:schemeClr val="bg1">
                    <a:lumMod val="50000"/>
                  </a:schemeClr>
                </a:solidFill>
                <a:latin typeface="Arial" pitchFamily="34" charset="0"/>
                <a:cs typeface="Arial" pitchFamily="34" charset="0"/>
              </a:rPr>
              <a:t>Accumulated sub-lethal degree days:</a:t>
            </a:r>
          </a:p>
        </p:txBody>
      </p:sp>
      <p:sp>
        <p:nvSpPr>
          <p:cNvPr id="11" name="TextBox 10"/>
          <p:cNvSpPr txBox="1"/>
          <p:nvPr/>
        </p:nvSpPr>
        <p:spPr>
          <a:xfrm>
            <a:off x="2667000" y="2971800"/>
            <a:ext cx="762000" cy="261938"/>
          </a:xfrm>
          <a:prstGeom prst="rect">
            <a:avLst/>
          </a:prstGeom>
          <a:solidFill>
            <a:schemeClr val="tx1"/>
          </a:solidFill>
        </p:spPr>
        <p:txBody>
          <a:bodyPr>
            <a:spAutoFit/>
          </a:bodyPr>
          <a:lstStyle/>
          <a:p>
            <a:pPr>
              <a:defRPr/>
            </a:pPr>
            <a:r>
              <a:rPr lang="en-US" sz="1100" b="1" dirty="0">
                <a:solidFill>
                  <a:schemeClr val="bg1">
                    <a:lumMod val="50000"/>
                  </a:schemeClr>
                </a:solidFill>
                <a:latin typeface="Arial" pitchFamily="34" charset="0"/>
                <a:cs typeface="Arial" pitchFamily="34" charset="0"/>
              </a:rPr>
              <a:t>1999</a:t>
            </a:r>
          </a:p>
        </p:txBody>
      </p:sp>
      <p:sp>
        <p:nvSpPr>
          <p:cNvPr id="12" name="TextBox 11"/>
          <p:cNvSpPr txBox="1"/>
          <p:nvPr/>
        </p:nvSpPr>
        <p:spPr>
          <a:xfrm>
            <a:off x="4876800" y="2971800"/>
            <a:ext cx="762000" cy="261938"/>
          </a:xfrm>
          <a:prstGeom prst="rect">
            <a:avLst/>
          </a:prstGeom>
          <a:solidFill>
            <a:schemeClr val="tx1"/>
          </a:solidFill>
        </p:spPr>
        <p:txBody>
          <a:bodyPr>
            <a:spAutoFit/>
          </a:bodyPr>
          <a:lstStyle/>
          <a:p>
            <a:pPr>
              <a:defRPr/>
            </a:pPr>
            <a:r>
              <a:rPr lang="en-US" sz="1100" b="1" dirty="0">
                <a:solidFill>
                  <a:schemeClr val="bg1">
                    <a:lumMod val="50000"/>
                  </a:schemeClr>
                </a:solidFill>
                <a:latin typeface="Arial" pitchFamily="34" charset="0"/>
                <a:cs typeface="Arial" pitchFamily="34" charset="0"/>
              </a:rPr>
              <a:t>2000</a:t>
            </a:r>
          </a:p>
        </p:txBody>
      </p:sp>
      <p:sp>
        <p:nvSpPr>
          <p:cNvPr id="13" name="TextBox 12"/>
          <p:cNvSpPr txBox="1"/>
          <p:nvPr/>
        </p:nvSpPr>
        <p:spPr>
          <a:xfrm>
            <a:off x="7467600" y="2895600"/>
            <a:ext cx="762000" cy="261938"/>
          </a:xfrm>
          <a:prstGeom prst="rect">
            <a:avLst/>
          </a:prstGeom>
          <a:solidFill>
            <a:schemeClr val="tx1"/>
          </a:solidFill>
        </p:spPr>
        <p:txBody>
          <a:bodyPr>
            <a:spAutoFit/>
          </a:bodyPr>
          <a:lstStyle/>
          <a:p>
            <a:pPr>
              <a:defRPr/>
            </a:pPr>
            <a:r>
              <a:rPr lang="en-US" sz="1100" b="1" dirty="0">
                <a:solidFill>
                  <a:schemeClr val="bg1">
                    <a:lumMod val="50000"/>
                  </a:schemeClr>
                </a:solidFill>
                <a:latin typeface="Arial" pitchFamily="34" charset="0"/>
                <a:cs typeface="Arial" pitchFamily="34" charset="0"/>
              </a:rPr>
              <a:t>2001</a:t>
            </a:r>
          </a:p>
        </p:txBody>
      </p:sp>
      <p:pic>
        <p:nvPicPr>
          <p:cNvPr id="43020" name="Picture 2"/>
          <p:cNvPicPr>
            <a:picLocks noChangeAspect="1" noChangeArrowheads="1"/>
          </p:cNvPicPr>
          <p:nvPr/>
        </p:nvPicPr>
        <p:blipFill>
          <a:blip r:embed="rId6" cstate="print"/>
          <a:srcRect l="51250" t="14999" r="5624" b="20000"/>
          <a:stretch>
            <a:fillRect/>
          </a:stretch>
        </p:blipFill>
        <p:spPr bwMode="auto">
          <a:xfrm>
            <a:off x="1535113" y="3394075"/>
            <a:ext cx="2238375" cy="2109788"/>
          </a:xfrm>
          <a:prstGeom prst="rect">
            <a:avLst/>
          </a:prstGeom>
          <a:noFill/>
          <a:ln w="9525">
            <a:noFill/>
            <a:miter lim="800000"/>
            <a:headEnd/>
            <a:tailEnd/>
          </a:ln>
        </p:spPr>
      </p:pic>
      <p:sp>
        <p:nvSpPr>
          <p:cNvPr id="15" name="TextBox 14"/>
          <p:cNvSpPr txBox="1"/>
          <p:nvPr/>
        </p:nvSpPr>
        <p:spPr>
          <a:xfrm>
            <a:off x="2667000" y="5105400"/>
            <a:ext cx="762000" cy="261938"/>
          </a:xfrm>
          <a:prstGeom prst="rect">
            <a:avLst/>
          </a:prstGeom>
          <a:solidFill>
            <a:schemeClr val="tx1"/>
          </a:solidFill>
        </p:spPr>
        <p:txBody>
          <a:bodyPr>
            <a:spAutoFit/>
          </a:bodyPr>
          <a:lstStyle/>
          <a:p>
            <a:pPr>
              <a:defRPr/>
            </a:pPr>
            <a:r>
              <a:rPr lang="en-US" sz="1100" b="1" dirty="0">
                <a:solidFill>
                  <a:schemeClr val="bg1">
                    <a:lumMod val="50000"/>
                  </a:schemeClr>
                </a:solidFill>
                <a:latin typeface="Arial" pitchFamily="34" charset="0"/>
                <a:cs typeface="Arial" pitchFamily="34" charset="0"/>
              </a:rPr>
              <a:t>2002</a:t>
            </a:r>
          </a:p>
        </p:txBody>
      </p:sp>
      <p:pic>
        <p:nvPicPr>
          <p:cNvPr id="43022" name="Picture 2"/>
          <p:cNvPicPr>
            <a:picLocks noChangeAspect="1" noChangeArrowheads="1"/>
          </p:cNvPicPr>
          <p:nvPr/>
        </p:nvPicPr>
        <p:blipFill>
          <a:blip r:embed="rId7" cstate="print"/>
          <a:srcRect l="51250" t="16000" r="4375" b="17000"/>
          <a:stretch>
            <a:fillRect/>
          </a:stretch>
        </p:blipFill>
        <p:spPr bwMode="auto">
          <a:xfrm>
            <a:off x="6019800" y="3352800"/>
            <a:ext cx="2260600" cy="2133600"/>
          </a:xfrm>
          <a:prstGeom prst="rect">
            <a:avLst/>
          </a:prstGeom>
          <a:noFill/>
          <a:ln w="9525">
            <a:noFill/>
            <a:miter lim="800000"/>
            <a:headEnd/>
            <a:tailEnd/>
          </a:ln>
        </p:spPr>
      </p:pic>
      <p:sp>
        <p:nvSpPr>
          <p:cNvPr id="17" name="TextBox 16"/>
          <p:cNvSpPr txBox="1"/>
          <p:nvPr/>
        </p:nvSpPr>
        <p:spPr>
          <a:xfrm>
            <a:off x="4876800" y="5105400"/>
            <a:ext cx="762000" cy="261938"/>
          </a:xfrm>
          <a:prstGeom prst="rect">
            <a:avLst/>
          </a:prstGeom>
          <a:solidFill>
            <a:schemeClr val="tx1"/>
          </a:solidFill>
        </p:spPr>
        <p:txBody>
          <a:bodyPr>
            <a:spAutoFit/>
          </a:bodyPr>
          <a:lstStyle/>
          <a:p>
            <a:pPr>
              <a:defRPr/>
            </a:pPr>
            <a:r>
              <a:rPr lang="en-US" sz="1100" b="1" dirty="0">
                <a:solidFill>
                  <a:schemeClr val="bg1">
                    <a:lumMod val="50000"/>
                  </a:schemeClr>
                </a:solidFill>
                <a:latin typeface="Arial" pitchFamily="34" charset="0"/>
                <a:cs typeface="Arial" pitchFamily="34" charset="0"/>
              </a:rPr>
              <a:t>2003</a:t>
            </a:r>
          </a:p>
        </p:txBody>
      </p:sp>
      <p:sp>
        <p:nvSpPr>
          <p:cNvPr id="18" name="TextBox 17"/>
          <p:cNvSpPr txBox="1"/>
          <p:nvPr/>
        </p:nvSpPr>
        <p:spPr>
          <a:xfrm>
            <a:off x="7086600" y="5105400"/>
            <a:ext cx="762000" cy="261938"/>
          </a:xfrm>
          <a:prstGeom prst="rect">
            <a:avLst/>
          </a:prstGeom>
          <a:solidFill>
            <a:schemeClr val="tx1"/>
          </a:solidFill>
        </p:spPr>
        <p:txBody>
          <a:bodyPr>
            <a:spAutoFit/>
          </a:bodyPr>
          <a:lstStyle/>
          <a:p>
            <a:pPr>
              <a:defRPr/>
            </a:pPr>
            <a:r>
              <a:rPr lang="en-US" sz="1100" b="1" dirty="0">
                <a:solidFill>
                  <a:schemeClr val="bg1">
                    <a:lumMod val="50000"/>
                  </a:schemeClr>
                </a:solidFill>
                <a:latin typeface="Arial" pitchFamily="34" charset="0"/>
                <a:cs typeface="Arial" pitchFamily="34" charset="0"/>
              </a:rPr>
              <a:t>2004</a:t>
            </a:r>
          </a:p>
        </p:txBody>
      </p:sp>
      <p:sp>
        <p:nvSpPr>
          <p:cNvPr id="43025" name="TextBox 18"/>
          <p:cNvSpPr txBox="1">
            <a:spLocks noChangeArrowheads="1"/>
          </p:cNvSpPr>
          <p:nvPr/>
        </p:nvSpPr>
        <p:spPr bwMode="auto">
          <a:xfrm>
            <a:off x="1592263" y="5532438"/>
            <a:ext cx="6172200" cy="1200150"/>
          </a:xfrm>
          <a:prstGeom prst="rect">
            <a:avLst/>
          </a:prstGeom>
          <a:noFill/>
          <a:ln w="9525">
            <a:noFill/>
            <a:miter lim="800000"/>
            <a:headEnd/>
            <a:tailEnd/>
          </a:ln>
        </p:spPr>
        <p:txBody>
          <a:bodyPr>
            <a:spAutoFit/>
          </a:bodyPr>
          <a:lstStyle/>
          <a:p>
            <a:pPr algn="l">
              <a:buFont typeface="Arial" charset="0"/>
              <a:buChar char="•"/>
            </a:pPr>
            <a:r>
              <a:rPr lang="en-US"/>
              <a:t> These are accumulated over the main summer growing season (2 months)</a:t>
            </a:r>
          </a:p>
          <a:p>
            <a:pPr algn="l">
              <a:buFont typeface="Arial" charset="0"/>
              <a:buChar char="•"/>
            </a:pPr>
            <a:r>
              <a:rPr lang="en-US"/>
              <a:t> To truly test the impacts of sub-lethal and lethal temperatures, we need to tie temperature events to survey dates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Relationship between development and accumulated sub-lethal degree days</a:t>
            </a:r>
            <a:endParaRPr lang="en-US" sz="3600" dirty="0"/>
          </a:p>
        </p:txBody>
      </p:sp>
      <p:pic>
        <p:nvPicPr>
          <p:cNvPr id="44035" name="Picture 2"/>
          <p:cNvPicPr>
            <a:picLocks noChangeAspect="1" noChangeArrowheads="1"/>
          </p:cNvPicPr>
          <p:nvPr/>
        </p:nvPicPr>
        <p:blipFill>
          <a:blip r:embed="rId2" cstate="print"/>
          <a:srcRect/>
          <a:stretch>
            <a:fillRect/>
          </a:stretch>
        </p:blipFill>
        <p:spPr bwMode="auto">
          <a:xfrm>
            <a:off x="2057400" y="1600200"/>
            <a:ext cx="5073650" cy="3048000"/>
          </a:xfrm>
          <a:prstGeom prst="rect">
            <a:avLst/>
          </a:prstGeom>
          <a:noFill/>
          <a:ln w="9525" algn="ctr">
            <a:noFill/>
            <a:miter lim="800000"/>
            <a:headEnd/>
            <a:tailEnd/>
          </a:ln>
        </p:spPr>
      </p:pic>
      <p:sp>
        <p:nvSpPr>
          <p:cNvPr id="5" name="TextBox 4"/>
          <p:cNvSpPr txBox="1"/>
          <p:nvPr/>
        </p:nvSpPr>
        <p:spPr>
          <a:xfrm>
            <a:off x="3048000" y="1752600"/>
            <a:ext cx="762000" cy="261938"/>
          </a:xfrm>
          <a:prstGeom prst="rect">
            <a:avLst/>
          </a:prstGeom>
          <a:solidFill>
            <a:schemeClr val="tx1"/>
          </a:solidFill>
        </p:spPr>
        <p:txBody>
          <a:bodyPr>
            <a:spAutoFit/>
          </a:bodyPr>
          <a:lstStyle/>
          <a:p>
            <a:pPr>
              <a:defRPr/>
            </a:pPr>
            <a:r>
              <a:rPr lang="en-US" sz="1100" b="1" dirty="0">
                <a:solidFill>
                  <a:schemeClr val="bg1">
                    <a:lumMod val="50000"/>
                  </a:schemeClr>
                </a:solidFill>
                <a:latin typeface="Arial" pitchFamily="34" charset="0"/>
                <a:cs typeface="Arial" pitchFamily="34" charset="0"/>
              </a:rPr>
              <a:t>n=518</a:t>
            </a:r>
          </a:p>
        </p:txBody>
      </p:sp>
      <p:sp>
        <p:nvSpPr>
          <p:cNvPr id="6" name="TextBox 5"/>
          <p:cNvSpPr txBox="1"/>
          <p:nvPr/>
        </p:nvSpPr>
        <p:spPr>
          <a:xfrm>
            <a:off x="4038600" y="2057400"/>
            <a:ext cx="762000" cy="261938"/>
          </a:xfrm>
          <a:prstGeom prst="rect">
            <a:avLst/>
          </a:prstGeom>
          <a:solidFill>
            <a:schemeClr val="tx1"/>
          </a:solidFill>
        </p:spPr>
        <p:txBody>
          <a:bodyPr>
            <a:spAutoFit/>
          </a:bodyPr>
          <a:lstStyle/>
          <a:p>
            <a:pPr>
              <a:defRPr/>
            </a:pPr>
            <a:r>
              <a:rPr lang="en-US" sz="1100" b="1" dirty="0">
                <a:solidFill>
                  <a:schemeClr val="bg1">
                    <a:lumMod val="50000"/>
                  </a:schemeClr>
                </a:solidFill>
                <a:latin typeface="Arial" pitchFamily="34" charset="0"/>
                <a:cs typeface="Arial" pitchFamily="34" charset="0"/>
              </a:rPr>
              <a:t>n=267</a:t>
            </a:r>
          </a:p>
        </p:txBody>
      </p:sp>
      <p:sp>
        <p:nvSpPr>
          <p:cNvPr id="7" name="TextBox 6"/>
          <p:cNvSpPr txBox="1"/>
          <p:nvPr/>
        </p:nvSpPr>
        <p:spPr>
          <a:xfrm>
            <a:off x="5029200" y="2209800"/>
            <a:ext cx="762000" cy="261938"/>
          </a:xfrm>
          <a:prstGeom prst="rect">
            <a:avLst/>
          </a:prstGeom>
          <a:solidFill>
            <a:schemeClr val="tx1"/>
          </a:solidFill>
        </p:spPr>
        <p:txBody>
          <a:bodyPr>
            <a:spAutoFit/>
          </a:bodyPr>
          <a:lstStyle/>
          <a:p>
            <a:pPr>
              <a:defRPr/>
            </a:pPr>
            <a:r>
              <a:rPr lang="en-US" sz="1100" b="1" dirty="0">
                <a:solidFill>
                  <a:schemeClr val="bg1">
                    <a:lumMod val="50000"/>
                  </a:schemeClr>
                </a:solidFill>
                <a:latin typeface="Arial" pitchFamily="34" charset="0"/>
                <a:cs typeface="Arial" pitchFamily="34" charset="0"/>
              </a:rPr>
              <a:t>n=70</a:t>
            </a:r>
          </a:p>
        </p:txBody>
      </p:sp>
      <p:sp>
        <p:nvSpPr>
          <p:cNvPr id="8" name="TextBox 7"/>
          <p:cNvSpPr txBox="1"/>
          <p:nvPr/>
        </p:nvSpPr>
        <p:spPr>
          <a:xfrm>
            <a:off x="6096000" y="2895600"/>
            <a:ext cx="762000" cy="261938"/>
          </a:xfrm>
          <a:prstGeom prst="rect">
            <a:avLst/>
          </a:prstGeom>
          <a:solidFill>
            <a:schemeClr val="tx1"/>
          </a:solidFill>
        </p:spPr>
        <p:txBody>
          <a:bodyPr>
            <a:spAutoFit/>
          </a:bodyPr>
          <a:lstStyle/>
          <a:p>
            <a:pPr>
              <a:defRPr/>
            </a:pPr>
            <a:r>
              <a:rPr lang="en-US" sz="1100" b="1" dirty="0">
                <a:solidFill>
                  <a:schemeClr val="bg1">
                    <a:lumMod val="50000"/>
                  </a:schemeClr>
                </a:solidFill>
                <a:latin typeface="Arial" pitchFamily="34" charset="0"/>
                <a:cs typeface="Arial" pitchFamily="34" charset="0"/>
              </a:rPr>
              <a:t>n=24</a:t>
            </a:r>
          </a:p>
        </p:txBody>
      </p:sp>
      <p:sp>
        <p:nvSpPr>
          <p:cNvPr id="44040" name="TextBox 8"/>
          <p:cNvSpPr txBox="1">
            <a:spLocks noChangeArrowheads="1"/>
          </p:cNvSpPr>
          <p:nvPr/>
        </p:nvSpPr>
        <p:spPr bwMode="auto">
          <a:xfrm>
            <a:off x="457200" y="5029200"/>
            <a:ext cx="8229600" cy="1569660"/>
          </a:xfrm>
          <a:prstGeom prst="rect">
            <a:avLst/>
          </a:prstGeom>
          <a:noFill/>
          <a:ln w="9525">
            <a:noFill/>
            <a:miter lim="800000"/>
            <a:headEnd/>
            <a:tailEnd/>
          </a:ln>
        </p:spPr>
        <p:txBody>
          <a:bodyPr wrap="square">
            <a:spAutoFit/>
          </a:bodyPr>
          <a:lstStyle/>
          <a:p>
            <a:pPr algn="l">
              <a:buFont typeface="Arial" charset="0"/>
              <a:buChar char="•"/>
            </a:pPr>
            <a:r>
              <a:rPr lang="en-US" sz="2400" dirty="0"/>
              <a:t> </a:t>
            </a:r>
            <a:r>
              <a:rPr lang="en-US" sz="2400" u="sng" dirty="0" smtClean="0"/>
              <a:t>Conclusions</a:t>
            </a:r>
            <a:endParaRPr lang="en-US" sz="2400" u="sng" dirty="0"/>
          </a:p>
          <a:p>
            <a:pPr algn="l">
              <a:buFont typeface="Arial" charset="0"/>
              <a:buChar char="•"/>
            </a:pPr>
            <a:r>
              <a:rPr lang="en-US" sz="2400" dirty="0"/>
              <a:t> </a:t>
            </a:r>
            <a:r>
              <a:rPr lang="en-US" sz="2400" dirty="0" smtClean="0"/>
              <a:t>Monarch distributions are limited by cold temperatures in the spring and both cold and hot temperatures in the summer</a:t>
            </a:r>
          </a:p>
          <a:p>
            <a:pPr algn="l">
              <a:buFont typeface="Arial" charset="0"/>
              <a:buChar char="•"/>
            </a:pPr>
            <a:r>
              <a:rPr lang="en-US" sz="2400" dirty="0" smtClean="0"/>
              <a:t> </a:t>
            </a:r>
            <a:r>
              <a:rPr lang="en-US" sz="2400" i="1" dirty="0" smtClean="0"/>
              <a:t>But what stage is the most crucial for monarch populations?</a:t>
            </a:r>
            <a:endParaRPr lang="en-US" sz="2400"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Autofit/>
          </a:bodyPr>
          <a:lstStyle/>
          <a:p>
            <a:pPr>
              <a:lnSpc>
                <a:spcPct val="85000"/>
              </a:lnSpc>
            </a:pPr>
            <a:r>
              <a:rPr lang="en-US" sz="3200" dirty="0" smtClean="0"/>
              <a:t>Understanding monarch population dynamics is critical for their conservation</a:t>
            </a:r>
            <a:endParaRPr lang="en-US" sz="3200" dirty="0"/>
          </a:p>
        </p:txBody>
      </p:sp>
      <p:sp>
        <p:nvSpPr>
          <p:cNvPr id="6" name="Content Placeholder 5"/>
          <p:cNvSpPr>
            <a:spLocks noGrp="1"/>
          </p:cNvSpPr>
          <p:nvPr>
            <p:ph idx="1"/>
          </p:nvPr>
        </p:nvSpPr>
        <p:spPr>
          <a:xfrm>
            <a:off x="228600" y="1066800"/>
            <a:ext cx="5486400" cy="5638800"/>
          </a:xfrm>
        </p:spPr>
        <p:txBody>
          <a:bodyPr>
            <a:noAutofit/>
          </a:bodyPr>
          <a:lstStyle/>
          <a:p>
            <a:pPr>
              <a:lnSpc>
                <a:spcPct val="85000"/>
              </a:lnSpc>
            </a:pPr>
            <a:r>
              <a:rPr lang="en-US" sz="2800" dirty="0" smtClean="0"/>
              <a:t>Notable  population patterns:</a:t>
            </a:r>
          </a:p>
          <a:p>
            <a:pPr lvl="1">
              <a:lnSpc>
                <a:spcPct val="85000"/>
              </a:lnSpc>
            </a:pPr>
            <a:r>
              <a:rPr lang="en-US" sz="2400" i="1" dirty="0" smtClean="0"/>
              <a:t>Eastern monarchs may be declining, but examining different life stages suggests different patterns</a:t>
            </a:r>
          </a:p>
          <a:p>
            <a:pPr lvl="1">
              <a:lnSpc>
                <a:spcPct val="85000"/>
              </a:lnSpc>
            </a:pPr>
            <a:r>
              <a:rPr lang="en-US" sz="2400" i="1" dirty="0" smtClean="0"/>
              <a:t>Monarch populations show large fluctuations from year to year  </a:t>
            </a:r>
          </a:p>
          <a:p>
            <a:pPr>
              <a:lnSpc>
                <a:spcPct val="85000"/>
              </a:lnSpc>
            </a:pPr>
            <a:r>
              <a:rPr lang="en-US" sz="2800" dirty="0" smtClean="0"/>
              <a:t>Underlying mechanisms</a:t>
            </a:r>
          </a:p>
          <a:p>
            <a:pPr lvl="1">
              <a:lnSpc>
                <a:spcPct val="85000"/>
              </a:lnSpc>
            </a:pPr>
            <a:r>
              <a:rPr lang="en-US" sz="2400" dirty="0" smtClean="0"/>
              <a:t>REGIONAL CONNECTIONS: </a:t>
            </a:r>
            <a:r>
              <a:rPr lang="en-US" sz="2400" i="1" dirty="0" smtClean="0"/>
              <a:t>How do dynamics in one phase of the migratory cycle influence dynamics in subsequent phases? </a:t>
            </a:r>
          </a:p>
          <a:p>
            <a:pPr lvl="1">
              <a:lnSpc>
                <a:spcPct val="85000"/>
              </a:lnSpc>
            </a:pPr>
            <a:r>
              <a:rPr lang="en-US" sz="2400" i="1" dirty="0" smtClean="0"/>
              <a:t> </a:t>
            </a:r>
            <a:r>
              <a:rPr lang="en-US" sz="2400" dirty="0" smtClean="0"/>
              <a:t>ENVIRONMENTAL INFLUENCE: </a:t>
            </a:r>
            <a:r>
              <a:rPr lang="en-US" sz="2400" i="1" dirty="0" smtClean="0"/>
              <a:t>How much do environmental factors influence the connection between these phases?</a:t>
            </a:r>
          </a:p>
          <a:p>
            <a:pPr lvl="1">
              <a:lnSpc>
                <a:spcPct val="85000"/>
              </a:lnSpc>
            </a:pPr>
            <a:endParaRPr lang="en-US" sz="2400" dirty="0"/>
          </a:p>
        </p:txBody>
      </p:sp>
      <p:pic>
        <p:nvPicPr>
          <p:cNvPr id="4" name="Picture 4"/>
          <p:cNvPicPr>
            <a:picLocks noChangeAspect="1" noChangeArrowheads="1"/>
          </p:cNvPicPr>
          <p:nvPr/>
        </p:nvPicPr>
        <p:blipFill>
          <a:blip r:embed="rId2" cstate="print"/>
          <a:srcRect l="63438" t="44070" r="12798" b="17405"/>
          <a:stretch>
            <a:fillRect/>
          </a:stretch>
        </p:blipFill>
        <p:spPr bwMode="auto">
          <a:xfrm>
            <a:off x="5715000" y="990600"/>
            <a:ext cx="3290371" cy="2133600"/>
          </a:xfrm>
          <a:prstGeom prst="rect">
            <a:avLst/>
          </a:prstGeom>
          <a:noFill/>
          <a:ln w="9525">
            <a:noFill/>
            <a:miter lim="800000"/>
            <a:headEnd/>
            <a:tailEnd/>
          </a:ln>
        </p:spPr>
      </p:pic>
      <p:sp>
        <p:nvSpPr>
          <p:cNvPr id="7" name="TextBox 6"/>
          <p:cNvSpPr txBox="1"/>
          <p:nvPr/>
        </p:nvSpPr>
        <p:spPr>
          <a:xfrm>
            <a:off x="6172200" y="3124200"/>
            <a:ext cx="2646045" cy="338554"/>
          </a:xfrm>
          <a:prstGeom prst="rect">
            <a:avLst/>
          </a:prstGeom>
          <a:noFill/>
        </p:spPr>
        <p:txBody>
          <a:bodyPr wrap="none" rtlCol="0">
            <a:spAutoFit/>
          </a:bodyPr>
          <a:lstStyle/>
          <a:p>
            <a:r>
              <a:rPr lang="en-US" sz="1600" dirty="0" smtClean="0"/>
              <a:t>SUMMER MONITORING DATA</a:t>
            </a:r>
            <a:endParaRPr lang="en-US" sz="1600" dirty="0"/>
          </a:p>
        </p:txBody>
      </p:sp>
      <p:pic>
        <p:nvPicPr>
          <p:cNvPr id="3074" name="Picture 2"/>
          <p:cNvPicPr>
            <a:picLocks noChangeAspect="1" noChangeArrowheads="1"/>
          </p:cNvPicPr>
          <p:nvPr/>
        </p:nvPicPr>
        <p:blipFill>
          <a:blip r:embed="rId3" cstate="print"/>
          <a:srcRect l="67500" t="46094" r="8438" b="14493"/>
          <a:stretch>
            <a:fillRect/>
          </a:stretch>
        </p:blipFill>
        <p:spPr bwMode="auto">
          <a:xfrm>
            <a:off x="5715000" y="3657600"/>
            <a:ext cx="3256548" cy="2133600"/>
          </a:xfrm>
          <a:prstGeom prst="rect">
            <a:avLst/>
          </a:prstGeom>
          <a:noFill/>
          <a:ln w="9525">
            <a:noFill/>
            <a:miter lim="800000"/>
            <a:headEnd/>
            <a:tailEnd/>
          </a:ln>
        </p:spPr>
      </p:pic>
      <p:sp>
        <p:nvSpPr>
          <p:cNvPr id="11" name="TextBox 10"/>
          <p:cNvSpPr txBox="1"/>
          <p:nvPr/>
        </p:nvSpPr>
        <p:spPr>
          <a:xfrm>
            <a:off x="6019800" y="5867400"/>
            <a:ext cx="2537041" cy="338554"/>
          </a:xfrm>
          <a:prstGeom prst="rect">
            <a:avLst/>
          </a:prstGeom>
          <a:noFill/>
        </p:spPr>
        <p:txBody>
          <a:bodyPr wrap="none" rtlCol="0">
            <a:spAutoFit/>
          </a:bodyPr>
          <a:lstStyle/>
          <a:p>
            <a:r>
              <a:rPr lang="en-US" sz="1600" dirty="0" smtClean="0"/>
              <a:t>WINTER MONITORING DATA</a:t>
            </a:r>
            <a:endParaRPr lang="en-US"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28600" y="152400"/>
            <a:ext cx="8686800" cy="1143000"/>
          </a:xfrm>
        </p:spPr>
        <p:txBody>
          <a:bodyPr>
            <a:noAutofit/>
          </a:bodyPr>
          <a:lstStyle/>
          <a:p>
            <a:pPr>
              <a:lnSpc>
                <a:spcPct val="80000"/>
              </a:lnSpc>
            </a:pPr>
            <a:r>
              <a:rPr lang="en-US" sz="3200" dirty="0" smtClean="0"/>
              <a:t>Focus on climate impacts during </a:t>
            </a:r>
            <a:br>
              <a:rPr lang="en-US" sz="3200" dirty="0" smtClean="0"/>
            </a:br>
            <a:r>
              <a:rPr lang="en-US" sz="3200" dirty="0" smtClean="0"/>
              <a:t>migration and breeding</a:t>
            </a:r>
            <a:endParaRPr lang="en-US" sz="3200" dirty="0"/>
          </a:p>
        </p:txBody>
      </p:sp>
      <p:grpSp>
        <p:nvGrpSpPr>
          <p:cNvPr id="2" name="Group 23"/>
          <p:cNvGrpSpPr/>
          <p:nvPr/>
        </p:nvGrpSpPr>
        <p:grpSpPr>
          <a:xfrm>
            <a:off x="2209800" y="1295400"/>
            <a:ext cx="6120652" cy="5287010"/>
            <a:chOff x="304800" y="1447800"/>
            <a:chExt cx="6120652" cy="5287010"/>
          </a:xfrm>
        </p:grpSpPr>
        <p:grpSp>
          <p:nvGrpSpPr>
            <p:cNvPr id="3" name="Group 11"/>
            <p:cNvGrpSpPr>
              <a:grpSpLocks/>
            </p:cNvGrpSpPr>
            <p:nvPr/>
          </p:nvGrpSpPr>
          <p:grpSpPr bwMode="auto">
            <a:xfrm>
              <a:off x="381000" y="1676400"/>
              <a:ext cx="5105400" cy="4334106"/>
              <a:chOff x="288" y="1201"/>
              <a:chExt cx="2544" cy="2465"/>
            </a:xfrm>
          </p:grpSpPr>
          <p:pic>
            <p:nvPicPr>
              <p:cNvPr id="13" name="Picture 5" descr="SPRGMIG no words"/>
              <p:cNvPicPr>
                <a:picLocks noChangeAspect="1" noChangeArrowheads="1"/>
              </p:cNvPicPr>
              <p:nvPr/>
            </p:nvPicPr>
            <p:blipFill>
              <a:blip r:embed="rId2" cstate="print"/>
              <a:srcRect/>
              <a:stretch>
                <a:fillRect/>
              </a:stretch>
            </p:blipFill>
            <p:spPr bwMode="auto">
              <a:xfrm>
                <a:off x="288" y="1201"/>
                <a:ext cx="2544" cy="2465"/>
              </a:xfrm>
              <a:prstGeom prst="rect">
                <a:avLst/>
              </a:prstGeom>
              <a:noFill/>
              <a:ln w="9525">
                <a:noFill/>
                <a:miter lim="800000"/>
                <a:headEnd/>
                <a:tailEnd/>
              </a:ln>
            </p:spPr>
          </p:pic>
          <p:sp>
            <p:nvSpPr>
              <p:cNvPr id="14" name="Line 10"/>
              <p:cNvSpPr>
                <a:spLocks noChangeShapeType="1"/>
              </p:cNvSpPr>
              <p:nvPr/>
            </p:nvSpPr>
            <p:spPr bwMode="auto">
              <a:xfrm flipH="1" flipV="1">
                <a:off x="864" y="2544"/>
                <a:ext cx="192" cy="432"/>
              </a:xfrm>
              <a:prstGeom prst="line">
                <a:avLst/>
              </a:prstGeom>
              <a:noFill/>
              <a:ln w="28575">
                <a:solidFill>
                  <a:schemeClr val="tx1"/>
                </a:solidFill>
                <a:prstDash val="sysDot"/>
                <a:round/>
                <a:headEnd/>
                <a:tailEnd type="triangle" w="lg" len="med"/>
              </a:ln>
            </p:spPr>
            <p:txBody>
              <a:bodyPr/>
              <a:lstStyle/>
              <a:p>
                <a:endParaRPr lang="en-US">
                  <a:solidFill>
                    <a:srgbClr val="000000"/>
                  </a:solidFill>
                </a:endParaRPr>
              </a:p>
            </p:txBody>
          </p:sp>
        </p:grpSp>
        <p:sp>
          <p:nvSpPr>
            <p:cNvPr id="7" name="Curved Down Arrow 6"/>
            <p:cNvSpPr/>
            <p:nvPr/>
          </p:nvSpPr>
          <p:spPr>
            <a:xfrm rot="5400000">
              <a:off x="4454632" y="3774968"/>
              <a:ext cx="3078788" cy="862853"/>
            </a:xfrm>
            <a:prstGeom prst="curvedDown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9" name="TextBox 8"/>
            <p:cNvSpPr txBox="1"/>
            <p:nvPr/>
          </p:nvSpPr>
          <p:spPr>
            <a:xfrm>
              <a:off x="1370143" y="5334000"/>
              <a:ext cx="1677190" cy="707886"/>
            </a:xfrm>
            <a:prstGeom prst="rect">
              <a:avLst/>
            </a:prstGeom>
            <a:solidFill>
              <a:schemeClr val="tx1">
                <a:alpha val="52000"/>
              </a:schemeClr>
            </a:solidFill>
          </p:spPr>
          <p:txBody>
            <a:bodyPr wrap="none">
              <a:spAutoFit/>
            </a:bodyPr>
            <a:lstStyle/>
            <a:p>
              <a:pPr>
                <a:defRPr/>
              </a:pPr>
              <a:r>
                <a:rPr lang="en-US" sz="2000" dirty="0">
                  <a:solidFill>
                    <a:srgbClr val="000000"/>
                  </a:solidFill>
                  <a:effectLst>
                    <a:outerShdw blurRad="38100" dist="38100" dir="2700000" algn="tl">
                      <a:srgbClr val="000000">
                        <a:alpha val="43137"/>
                      </a:srgbClr>
                    </a:outerShdw>
                  </a:effectLst>
                </a:rPr>
                <a:t>Stage 1: </a:t>
              </a:r>
              <a:endParaRPr lang="en-US" sz="2000" dirty="0" smtClean="0">
                <a:solidFill>
                  <a:srgbClr val="000000"/>
                </a:solidFill>
                <a:effectLst>
                  <a:outerShdw blurRad="38100" dist="38100" dir="2700000" algn="tl">
                    <a:srgbClr val="000000">
                      <a:alpha val="43137"/>
                    </a:srgbClr>
                  </a:outerShdw>
                </a:effectLst>
              </a:endParaRPr>
            </a:p>
            <a:p>
              <a:pPr>
                <a:defRPr/>
              </a:pPr>
              <a:r>
                <a:rPr lang="en-US" sz="2000" dirty="0" smtClean="0">
                  <a:solidFill>
                    <a:srgbClr val="000000"/>
                  </a:solidFill>
                  <a:effectLst>
                    <a:outerShdw blurRad="38100" dist="38100" dir="2700000" algn="tl">
                      <a:srgbClr val="000000">
                        <a:alpha val="43137"/>
                      </a:srgbClr>
                    </a:outerShdw>
                  </a:effectLst>
                </a:rPr>
                <a:t>Overwintering</a:t>
              </a:r>
              <a:endParaRPr lang="en-US" sz="2000" dirty="0">
                <a:solidFill>
                  <a:srgbClr val="000000"/>
                </a:solidFill>
                <a:effectLst>
                  <a:outerShdw blurRad="38100" dist="38100" dir="2700000" algn="tl">
                    <a:srgbClr val="000000">
                      <a:alpha val="43137"/>
                    </a:srgbClr>
                  </a:outerShdw>
                </a:effectLst>
              </a:endParaRPr>
            </a:p>
          </p:txBody>
        </p:sp>
        <p:sp>
          <p:nvSpPr>
            <p:cNvPr id="10" name="TextBox 9"/>
            <p:cNvSpPr txBox="1"/>
            <p:nvPr/>
          </p:nvSpPr>
          <p:spPr>
            <a:xfrm>
              <a:off x="304800" y="3962400"/>
              <a:ext cx="1905000" cy="1323439"/>
            </a:xfrm>
            <a:prstGeom prst="rect">
              <a:avLst/>
            </a:prstGeom>
            <a:solidFill>
              <a:schemeClr val="tx1">
                <a:alpha val="72000"/>
              </a:schemeClr>
            </a:solidFill>
          </p:spPr>
          <p:txBody>
            <a:bodyPr wrap="square">
              <a:spAutoFit/>
            </a:bodyPr>
            <a:lstStyle/>
            <a:p>
              <a:pPr>
                <a:defRPr/>
              </a:pPr>
              <a:r>
                <a:rPr lang="en-US" sz="2000" dirty="0">
                  <a:solidFill>
                    <a:srgbClr val="000000"/>
                  </a:solidFill>
                  <a:effectLst>
                    <a:outerShdw blurRad="38100" dist="38100" dir="2700000" algn="tl">
                      <a:srgbClr val="000000">
                        <a:alpha val="43137"/>
                      </a:srgbClr>
                    </a:outerShdw>
                  </a:effectLst>
                </a:rPr>
                <a:t>Stage 2: </a:t>
              </a:r>
              <a:endParaRPr lang="en-US" sz="2000" dirty="0" smtClean="0">
                <a:solidFill>
                  <a:srgbClr val="000000"/>
                </a:solidFill>
                <a:effectLst>
                  <a:outerShdw blurRad="38100" dist="38100" dir="2700000" algn="tl">
                    <a:srgbClr val="000000">
                      <a:alpha val="43137"/>
                    </a:srgbClr>
                  </a:outerShdw>
                </a:effectLst>
              </a:endParaRPr>
            </a:p>
            <a:p>
              <a:pPr>
                <a:defRPr/>
              </a:pPr>
              <a:r>
                <a:rPr lang="en-US" sz="2000" dirty="0" smtClean="0">
                  <a:solidFill>
                    <a:srgbClr val="000000"/>
                  </a:solidFill>
                  <a:effectLst>
                    <a:outerShdw blurRad="38100" dist="38100" dir="2700000" algn="tl">
                      <a:srgbClr val="000000">
                        <a:alpha val="43137"/>
                      </a:srgbClr>
                    </a:outerShdw>
                  </a:effectLst>
                </a:rPr>
                <a:t>Spring migration and breeding</a:t>
              </a:r>
              <a:endParaRPr lang="en-US" sz="2000" dirty="0">
                <a:solidFill>
                  <a:srgbClr val="000000"/>
                </a:solidFill>
                <a:effectLst>
                  <a:outerShdw blurRad="38100" dist="38100" dir="2700000" algn="tl">
                    <a:srgbClr val="000000">
                      <a:alpha val="43137"/>
                    </a:srgbClr>
                  </a:outerShdw>
                </a:effectLst>
              </a:endParaRPr>
            </a:p>
          </p:txBody>
        </p:sp>
        <p:sp>
          <p:nvSpPr>
            <p:cNvPr id="11" name="TextBox 10"/>
            <p:cNvSpPr txBox="1"/>
            <p:nvPr/>
          </p:nvSpPr>
          <p:spPr>
            <a:xfrm>
              <a:off x="2362200" y="2362200"/>
              <a:ext cx="2743200" cy="707886"/>
            </a:xfrm>
            <a:prstGeom prst="rect">
              <a:avLst/>
            </a:prstGeom>
            <a:solidFill>
              <a:schemeClr val="tx1">
                <a:alpha val="76000"/>
              </a:schemeClr>
            </a:solidFill>
          </p:spPr>
          <p:txBody>
            <a:bodyPr wrap="square">
              <a:spAutoFit/>
            </a:bodyPr>
            <a:lstStyle/>
            <a:p>
              <a:pPr>
                <a:defRPr/>
              </a:pPr>
              <a:r>
                <a:rPr lang="en-US" sz="2000" dirty="0">
                  <a:solidFill>
                    <a:srgbClr val="000000"/>
                  </a:solidFill>
                  <a:effectLst>
                    <a:outerShdw blurRad="38100" dist="38100" dir="2700000" algn="tl">
                      <a:srgbClr val="000000">
                        <a:alpha val="43137"/>
                      </a:srgbClr>
                    </a:outerShdw>
                  </a:effectLst>
                </a:rPr>
                <a:t>Stage 3: Summer </a:t>
              </a:r>
              <a:r>
                <a:rPr lang="en-US" sz="2000" dirty="0" smtClean="0">
                  <a:solidFill>
                    <a:srgbClr val="000000"/>
                  </a:solidFill>
                  <a:effectLst>
                    <a:outerShdw blurRad="38100" dist="38100" dir="2700000" algn="tl">
                      <a:srgbClr val="000000">
                        <a:alpha val="43137"/>
                      </a:srgbClr>
                    </a:outerShdw>
                  </a:effectLst>
                </a:rPr>
                <a:t>expansion and breeding</a:t>
              </a:r>
              <a:endParaRPr lang="en-US" sz="2000" dirty="0">
                <a:solidFill>
                  <a:srgbClr val="000000"/>
                </a:solidFill>
                <a:effectLst>
                  <a:outerShdw blurRad="38100" dist="38100" dir="2700000" algn="tl">
                    <a:srgbClr val="000000">
                      <a:alpha val="43137"/>
                    </a:srgbClr>
                  </a:outerShdw>
                </a:effectLst>
              </a:endParaRPr>
            </a:p>
          </p:txBody>
        </p:sp>
        <p:sp>
          <p:nvSpPr>
            <p:cNvPr id="12" name="TextBox 11"/>
            <p:cNvSpPr txBox="1"/>
            <p:nvPr/>
          </p:nvSpPr>
          <p:spPr>
            <a:xfrm>
              <a:off x="4552732" y="3657600"/>
              <a:ext cx="1640194" cy="707886"/>
            </a:xfrm>
            <a:prstGeom prst="rect">
              <a:avLst/>
            </a:prstGeom>
            <a:solidFill>
              <a:schemeClr val="tx1">
                <a:alpha val="26000"/>
              </a:schemeClr>
            </a:solidFill>
          </p:spPr>
          <p:txBody>
            <a:bodyPr wrap="none">
              <a:spAutoFit/>
            </a:bodyPr>
            <a:lstStyle/>
            <a:p>
              <a:pPr>
                <a:defRPr/>
              </a:pPr>
              <a:r>
                <a:rPr lang="en-US" sz="2000" dirty="0">
                  <a:solidFill>
                    <a:srgbClr val="000000"/>
                  </a:solidFill>
                  <a:effectLst>
                    <a:outerShdw blurRad="38100" dist="38100" dir="2700000" algn="tl">
                      <a:srgbClr val="000000">
                        <a:alpha val="43137"/>
                      </a:srgbClr>
                    </a:outerShdw>
                  </a:effectLst>
                </a:rPr>
                <a:t>Stage 4: </a:t>
              </a:r>
              <a:endParaRPr lang="en-US" sz="2000" dirty="0" smtClean="0">
                <a:solidFill>
                  <a:srgbClr val="000000"/>
                </a:solidFill>
                <a:effectLst>
                  <a:outerShdw blurRad="38100" dist="38100" dir="2700000" algn="tl">
                    <a:srgbClr val="000000">
                      <a:alpha val="43137"/>
                    </a:srgbClr>
                  </a:outerShdw>
                </a:effectLst>
              </a:endParaRPr>
            </a:p>
            <a:p>
              <a:pPr>
                <a:defRPr/>
              </a:pPr>
              <a:r>
                <a:rPr lang="en-US" sz="2000" dirty="0" smtClean="0">
                  <a:solidFill>
                    <a:srgbClr val="000000"/>
                  </a:solidFill>
                  <a:effectLst>
                    <a:outerShdw blurRad="38100" dist="38100" dir="2700000" algn="tl">
                      <a:srgbClr val="000000">
                        <a:alpha val="43137"/>
                      </a:srgbClr>
                    </a:outerShdw>
                  </a:effectLst>
                </a:rPr>
                <a:t>Fall </a:t>
              </a:r>
              <a:r>
                <a:rPr lang="en-US" sz="2000" dirty="0">
                  <a:solidFill>
                    <a:srgbClr val="000000"/>
                  </a:solidFill>
                  <a:effectLst>
                    <a:outerShdw blurRad="38100" dist="38100" dir="2700000" algn="tl">
                      <a:srgbClr val="000000">
                        <a:alpha val="43137"/>
                      </a:srgbClr>
                    </a:outerShdw>
                  </a:effectLst>
                </a:rPr>
                <a:t>migration</a:t>
              </a:r>
            </a:p>
          </p:txBody>
        </p:sp>
        <p:pic>
          <p:nvPicPr>
            <p:cNvPr id="19" name="Picture 5" descr="monarchs stone harbor 4"/>
            <p:cNvPicPr>
              <a:picLocks noChangeAspect="1" noChangeArrowheads="1"/>
            </p:cNvPicPr>
            <p:nvPr/>
          </p:nvPicPr>
          <p:blipFill>
            <a:blip r:embed="rId3" cstate="print"/>
            <a:srcRect t="11111" r="20987" b="11111"/>
            <a:stretch>
              <a:fillRect/>
            </a:stretch>
          </p:blipFill>
          <p:spPr bwMode="auto">
            <a:xfrm>
              <a:off x="5334000" y="1447800"/>
              <a:ext cx="1077913" cy="1133475"/>
            </a:xfrm>
            <a:prstGeom prst="rect">
              <a:avLst/>
            </a:prstGeom>
            <a:noFill/>
            <a:ln w="9525">
              <a:noFill/>
              <a:miter lim="800000"/>
              <a:headEnd/>
              <a:tailEnd/>
            </a:ln>
          </p:spPr>
        </p:pic>
        <p:pic>
          <p:nvPicPr>
            <p:cNvPr id="20" name="Picture 6" descr="fifth-eating"/>
            <p:cNvPicPr>
              <a:picLocks noChangeAspect="1" noChangeArrowheads="1"/>
            </p:cNvPicPr>
            <p:nvPr/>
          </p:nvPicPr>
          <p:blipFill>
            <a:blip r:embed="rId4" cstate="print"/>
            <a:srcRect l="29381" r="27319" b="20850"/>
            <a:stretch>
              <a:fillRect/>
            </a:stretch>
          </p:blipFill>
          <p:spPr bwMode="auto">
            <a:xfrm>
              <a:off x="1295400" y="3200400"/>
              <a:ext cx="893763" cy="833438"/>
            </a:xfrm>
            <a:prstGeom prst="rect">
              <a:avLst/>
            </a:prstGeom>
            <a:noFill/>
            <a:ln w="9525">
              <a:noFill/>
              <a:miter lim="800000"/>
              <a:headEnd/>
              <a:tailEnd/>
            </a:ln>
          </p:spPr>
        </p:pic>
        <p:pic>
          <p:nvPicPr>
            <p:cNvPr id="21" name="Picture 7" descr="overwintering-cluster"/>
            <p:cNvPicPr>
              <a:picLocks noChangeAspect="1" noChangeArrowheads="1"/>
            </p:cNvPicPr>
            <p:nvPr/>
          </p:nvPicPr>
          <p:blipFill>
            <a:blip r:embed="rId5" cstate="print"/>
            <a:srcRect r="58368" b="48666"/>
            <a:stretch>
              <a:fillRect/>
            </a:stretch>
          </p:blipFill>
          <p:spPr bwMode="auto">
            <a:xfrm>
              <a:off x="2971800" y="5029200"/>
              <a:ext cx="1295400" cy="1705610"/>
            </a:xfrm>
            <a:prstGeom prst="rect">
              <a:avLst/>
            </a:prstGeom>
            <a:noFill/>
            <a:ln w="9525">
              <a:noFill/>
              <a:miter lim="800000"/>
              <a:headEnd/>
              <a:tailEnd/>
            </a:ln>
          </p:spPr>
        </p:pic>
        <p:pic>
          <p:nvPicPr>
            <p:cNvPr id="22" name="Picture 8" descr="egg"/>
            <p:cNvPicPr>
              <a:picLocks noChangeAspect="1" noChangeArrowheads="1"/>
            </p:cNvPicPr>
            <p:nvPr/>
          </p:nvPicPr>
          <p:blipFill>
            <a:blip r:embed="rId6" cstate="print"/>
            <a:srcRect l="17999" t="7538" r="19600" b="10934"/>
            <a:stretch>
              <a:fillRect/>
            </a:stretch>
          </p:blipFill>
          <p:spPr bwMode="auto">
            <a:xfrm>
              <a:off x="457200" y="3352800"/>
              <a:ext cx="601662" cy="593725"/>
            </a:xfrm>
            <a:prstGeom prst="rect">
              <a:avLst/>
            </a:prstGeom>
            <a:noFill/>
            <a:ln w="9525">
              <a:noFill/>
              <a:miter lim="800000"/>
              <a:headEnd/>
              <a:tailEnd/>
            </a:ln>
          </p:spPr>
        </p:pic>
        <p:pic>
          <p:nvPicPr>
            <p:cNvPr id="23" name="Picture 17" descr="mating-pair"/>
            <p:cNvPicPr>
              <a:picLocks noChangeAspect="1" noChangeArrowheads="1"/>
            </p:cNvPicPr>
            <p:nvPr/>
          </p:nvPicPr>
          <p:blipFill>
            <a:blip r:embed="rId7" cstate="print"/>
            <a:srcRect l="10526"/>
            <a:stretch>
              <a:fillRect/>
            </a:stretch>
          </p:blipFill>
          <p:spPr bwMode="auto">
            <a:xfrm>
              <a:off x="609600" y="1676400"/>
              <a:ext cx="1371600" cy="920742"/>
            </a:xfrm>
            <a:prstGeom prst="rect">
              <a:avLst/>
            </a:prstGeom>
            <a:noFill/>
            <a:ln w="9525">
              <a:noFill/>
              <a:miter lim="800000"/>
              <a:headEnd/>
              <a:tailEnd/>
            </a:ln>
          </p:spPr>
        </p:pic>
      </p:grpSp>
      <p:sp>
        <p:nvSpPr>
          <p:cNvPr id="18" name="TextBox 17"/>
          <p:cNvSpPr txBox="1"/>
          <p:nvPr/>
        </p:nvSpPr>
        <p:spPr>
          <a:xfrm>
            <a:off x="685800" y="4495800"/>
            <a:ext cx="1371600" cy="441339"/>
          </a:xfrm>
          <a:prstGeom prst="rect">
            <a:avLst/>
          </a:prstGeom>
          <a:solidFill>
            <a:schemeClr val="bg1">
              <a:lumMod val="50000"/>
            </a:schemeClr>
          </a:solidFill>
        </p:spPr>
        <p:txBody>
          <a:bodyPr wrap="square" rtlCol="0">
            <a:spAutoFit/>
          </a:bodyPr>
          <a:lstStyle/>
          <a:p>
            <a:pPr algn="ctr">
              <a:lnSpc>
                <a:spcPct val="80000"/>
              </a:lnSpc>
            </a:pPr>
            <a:r>
              <a:rPr lang="en-US" sz="1400" b="1" u="sng" dirty="0" smtClean="0"/>
              <a:t>Journey North</a:t>
            </a:r>
          </a:p>
          <a:p>
            <a:pPr algn="ctr">
              <a:lnSpc>
                <a:spcPct val="80000"/>
              </a:lnSpc>
            </a:pPr>
            <a:r>
              <a:rPr lang="en-US" sz="1400" dirty="0" smtClean="0"/>
              <a:t>started ‘99</a:t>
            </a:r>
            <a:endParaRPr lang="en-US" sz="1400" dirty="0"/>
          </a:p>
        </p:txBody>
      </p:sp>
      <p:sp>
        <p:nvSpPr>
          <p:cNvPr id="24" name="TextBox 23"/>
          <p:cNvSpPr txBox="1"/>
          <p:nvPr/>
        </p:nvSpPr>
        <p:spPr>
          <a:xfrm>
            <a:off x="457200" y="2971800"/>
            <a:ext cx="1524000" cy="781752"/>
          </a:xfrm>
          <a:prstGeom prst="rect">
            <a:avLst/>
          </a:prstGeom>
          <a:solidFill>
            <a:schemeClr val="bg1">
              <a:lumMod val="50000"/>
            </a:schemeClr>
          </a:solidFill>
        </p:spPr>
        <p:txBody>
          <a:bodyPr wrap="square" rtlCol="0">
            <a:spAutoFit/>
          </a:bodyPr>
          <a:lstStyle/>
          <a:p>
            <a:pPr algn="ctr">
              <a:lnSpc>
                <a:spcPct val="80000"/>
              </a:lnSpc>
            </a:pPr>
            <a:r>
              <a:rPr lang="en-US" sz="1400" b="1" u="sng" dirty="0" smtClean="0"/>
              <a:t>Monarch Larvae Monitoring Project</a:t>
            </a:r>
          </a:p>
          <a:p>
            <a:pPr algn="ctr">
              <a:lnSpc>
                <a:spcPct val="80000"/>
              </a:lnSpc>
            </a:pPr>
            <a:r>
              <a:rPr lang="en-US" sz="1400" dirty="0" smtClean="0"/>
              <a:t>started ‘99</a:t>
            </a:r>
            <a:endParaRPr lang="en-US" sz="1400" dirty="0"/>
          </a:p>
        </p:txBody>
      </p:sp>
      <p:sp>
        <p:nvSpPr>
          <p:cNvPr id="26" name="TextBox 25"/>
          <p:cNvSpPr txBox="1"/>
          <p:nvPr/>
        </p:nvSpPr>
        <p:spPr>
          <a:xfrm>
            <a:off x="990600" y="6076248"/>
            <a:ext cx="2362200" cy="781752"/>
          </a:xfrm>
          <a:prstGeom prst="rect">
            <a:avLst/>
          </a:prstGeom>
          <a:solidFill>
            <a:schemeClr val="bg1">
              <a:lumMod val="50000"/>
            </a:schemeClr>
          </a:solidFill>
        </p:spPr>
        <p:txBody>
          <a:bodyPr wrap="square" rtlCol="0">
            <a:spAutoFit/>
          </a:bodyPr>
          <a:lstStyle/>
          <a:p>
            <a:pPr algn="ctr">
              <a:lnSpc>
                <a:spcPct val="80000"/>
              </a:lnSpc>
            </a:pPr>
            <a:r>
              <a:rPr lang="en-US" sz="1400" b="1" u="sng" dirty="0" smtClean="0"/>
              <a:t>WWF-Mexico</a:t>
            </a:r>
          </a:p>
          <a:p>
            <a:pPr algn="ctr">
              <a:lnSpc>
                <a:spcPct val="80000"/>
              </a:lnSpc>
              <a:buFont typeface="Arial" pitchFamily="34" charset="0"/>
              <a:buChar char="•"/>
            </a:pPr>
            <a:r>
              <a:rPr lang="en-US" sz="1400" dirty="0" smtClean="0"/>
              <a:t>started ’96</a:t>
            </a:r>
          </a:p>
          <a:p>
            <a:pPr algn="ctr">
              <a:lnSpc>
                <a:spcPct val="80000"/>
              </a:lnSpc>
              <a:buFont typeface="Arial" pitchFamily="34" charset="0"/>
              <a:buChar char="•"/>
            </a:pPr>
            <a:r>
              <a:rPr lang="en-US" sz="1400" dirty="0" smtClean="0"/>
              <a:t>started tracking overwinter mortality in 2003</a:t>
            </a:r>
            <a:endParaRPr lang="en-US" sz="1400" dirty="0"/>
          </a:p>
        </p:txBody>
      </p:sp>
      <p:sp>
        <p:nvSpPr>
          <p:cNvPr id="29" name="TextBox 28"/>
          <p:cNvSpPr txBox="1"/>
          <p:nvPr/>
        </p:nvSpPr>
        <p:spPr>
          <a:xfrm>
            <a:off x="381000" y="1524000"/>
            <a:ext cx="1371600" cy="1126462"/>
          </a:xfrm>
          <a:prstGeom prst="rect">
            <a:avLst/>
          </a:prstGeom>
          <a:solidFill>
            <a:schemeClr val="bg1">
              <a:lumMod val="50000"/>
            </a:schemeClr>
          </a:solidFill>
        </p:spPr>
        <p:txBody>
          <a:bodyPr wrap="square" rtlCol="0">
            <a:spAutoFit/>
          </a:bodyPr>
          <a:lstStyle/>
          <a:p>
            <a:pPr algn="ctr">
              <a:lnSpc>
                <a:spcPct val="80000"/>
              </a:lnSpc>
            </a:pPr>
            <a:r>
              <a:rPr lang="en-US" sz="1400" b="1" u="sng" dirty="0" smtClean="0"/>
              <a:t>N. American </a:t>
            </a:r>
            <a:r>
              <a:rPr lang="en-US" sz="1400" b="1" u="sng" dirty="0" err="1" smtClean="0"/>
              <a:t>Bfly</a:t>
            </a:r>
            <a:r>
              <a:rPr lang="en-US" sz="1400" b="1" u="sng" dirty="0" smtClean="0"/>
              <a:t> Assoc.</a:t>
            </a:r>
          </a:p>
          <a:p>
            <a:pPr algn="ctr">
              <a:lnSpc>
                <a:spcPct val="80000"/>
              </a:lnSpc>
            </a:pPr>
            <a:r>
              <a:rPr lang="en-US" sz="1400" dirty="0" smtClean="0"/>
              <a:t>started 1975</a:t>
            </a:r>
          </a:p>
          <a:p>
            <a:pPr algn="ctr">
              <a:lnSpc>
                <a:spcPct val="80000"/>
              </a:lnSpc>
            </a:pPr>
            <a:endParaRPr lang="en-US" sz="1400" dirty="0" smtClean="0"/>
          </a:p>
          <a:p>
            <a:pPr algn="ctr">
              <a:lnSpc>
                <a:spcPct val="80000"/>
              </a:lnSpc>
            </a:pPr>
            <a:r>
              <a:rPr lang="en-US" sz="1400" b="1" u="sng" dirty="0" smtClean="0"/>
              <a:t>Ohio BMS</a:t>
            </a:r>
          </a:p>
          <a:p>
            <a:pPr algn="ctr">
              <a:lnSpc>
                <a:spcPct val="80000"/>
              </a:lnSpc>
            </a:pPr>
            <a:r>
              <a:rPr lang="en-US" sz="1400" dirty="0" smtClean="0"/>
              <a:t>started  ’96</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Data Available for Analysis</a:t>
            </a:r>
            <a:endParaRPr lang="en-US" dirty="0"/>
          </a:p>
        </p:txBody>
      </p:sp>
      <p:pic>
        <p:nvPicPr>
          <p:cNvPr id="5" name="Picture 2"/>
          <p:cNvPicPr>
            <a:picLocks noChangeAspect="1" noChangeArrowheads="1"/>
          </p:cNvPicPr>
          <p:nvPr/>
        </p:nvPicPr>
        <p:blipFill>
          <a:blip r:embed="rId2" cstate="print"/>
          <a:srcRect l="54054" t="26000" r="10625" b="14000"/>
          <a:stretch>
            <a:fillRect/>
          </a:stretch>
        </p:blipFill>
        <p:spPr bwMode="auto">
          <a:xfrm>
            <a:off x="199292" y="1143000"/>
            <a:ext cx="4677508" cy="4966138"/>
          </a:xfrm>
          <a:prstGeom prst="rect">
            <a:avLst/>
          </a:prstGeom>
          <a:noFill/>
          <a:ln w="9525">
            <a:noFill/>
            <a:miter lim="800000"/>
            <a:headEnd/>
            <a:tailEnd/>
          </a:ln>
        </p:spPr>
      </p:pic>
      <p:pic>
        <p:nvPicPr>
          <p:cNvPr id="1026" name="Picture 2"/>
          <p:cNvPicPr>
            <a:picLocks noChangeAspect="1" noChangeArrowheads="1"/>
          </p:cNvPicPr>
          <p:nvPr/>
        </p:nvPicPr>
        <p:blipFill>
          <a:blip r:embed="rId2" cstate="print"/>
          <a:srcRect l="7412" t="51473" r="90827" b="46486"/>
          <a:stretch>
            <a:fillRect/>
          </a:stretch>
        </p:blipFill>
        <p:spPr bwMode="auto">
          <a:xfrm>
            <a:off x="5058507" y="2801816"/>
            <a:ext cx="315685" cy="228600"/>
          </a:xfrm>
          <a:prstGeom prst="rect">
            <a:avLst/>
          </a:prstGeom>
          <a:noFill/>
          <a:ln w="9525">
            <a:noFill/>
            <a:miter lim="800000"/>
            <a:headEnd/>
            <a:tailEnd/>
          </a:ln>
        </p:spPr>
      </p:pic>
      <p:cxnSp>
        <p:nvCxnSpPr>
          <p:cNvPr id="21" name="Straight Arrow Connector 20"/>
          <p:cNvCxnSpPr/>
          <p:nvPr/>
        </p:nvCxnSpPr>
        <p:spPr>
          <a:xfrm flipH="1">
            <a:off x="228600" y="6629400"/>
            <a:ext cx="762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2"/>
          <p:cNvPicPr>
            <a:picLocks noChangeAspect="1" noChangeArrowheads="1"/>
          </p:cNvPicPr>
          <p:nvPr/>
        </p:nvPicPr>
        <p:blipFill>
          <a:blip r:embed="rId2" cstate="print"/>
          <a:srcRect l="7533" t="47198" r="90888" b="50276"/>
          <a:stretch>
            <a:fillRect/>
          </a:stretch>
        </p:blipFill>
        <p:spPr bwMode="auto">
          <a:xfrm>
            <a:off x="5087816" y="1524000"/>
            <a:ext cx="257908" cy="304800"/>
          </a:xfrm>
          <a:prstGeom prst="rect">
            <a:avLst/>
          </a:prstGeom>
          <a:noFill/>
          <a:ln w="9525">
            <a:noFill/>
            <a:miter lim="800000"/>
            <a:headEnd/>
            <a:tailEnd/>
          </a:ln>
        </p:spPr>
      </p:pic>
      <p:pic>
        <p:nvPicPr>
          <p:cNvPr id="25" name="Picture 2"/>
          <p:cNvPicPr>
            <a:picLocks noChangeAspect="1" noChangeArrowheads="1"/>
          </p:cNvPicPr>
          <p:nvPr/>
        </p:nvPicPr>
        <p:blipFill>
          <a:blip r:embed="rId2" cstate="print"/>
          <a:srcRect l="7654" t="39328" r="90949" b="58826"/>
          <a:stretch>
            <a:fillRect/>
          </a:stretch>
        </p:blipFill>
        <p:spPr bwMode="auto">
          <a:xfrm>
            <a:off x="5052646" y="2151185"/>
            <a:ext cx="285750" cy="228600"/>
          </a:xfrm>
          <a:prstGeom prst="rect">
            <a:avLst/>
          </a:prstGeom>
          <a:noFill/>
          <a:ln w="9525">
            <a:noFill/>
            <a:miter lim="800000"/>
            <a:headEnd/>
            <a:tailEnd/>
          </a:ln>
        </p:spPr>
      </p:pic>
      <p:sp>
        <p:nvSpPr>
          <p:cNvPr id="26" name="TextBox 25"/>
          <p:cNvSpPr txBox="1"/>
          <p:nvPr/>
        </p:nvSpPr>
        <p:spPr>
          <a:xfrm>
            <a:off x="5298831" y="1512277"/>
            <a:ext cx="2819400" cy="565283"/>
          </a:xfrm>
          <a:prstGeom prst="rect">
            <a:avLst/>
          </a:prstGeom>
          <a:noFill/>
        </p:spPr>
        <p:txBody>
          <a:bodyPr wrap="square" rtlCol="0">
            <a:spAutoFit/>
          </a:bodyPr>
          <a:lstStyle/>
          <a:p>
            <a:pPr>
              <a:lnSpc>
                <a:spcPct val="85000"/>
              </a:lnSpc>
            </a:pPr>
            <a:r>
              <a:rPr lang="en-US" dirty="0" smtClean="0"/>
              <a:t>Monarch Larvae Monitoring Project (MLMP)  </a:t>
            </a:r>
            <a:endParaRPr lang="en-US" dirty="0"/>
          </a:p>
        </p:txBody>
      </p:sp>
      <p:sp>
        <p:nvSpPr>
          <p:cNvPr id="28" name="TextBox 27"/>
          <p:cNvSpPr txBox="1"/>
          <p:nvPr/>
        </p:nvSpPr>
        <p:spPr>
          <a:xfrm>
            <a:off x="5298831" y="2133600"/>
            <a:ext cx="3048000" cy="565283"/>
          </a:xfrm>
          <a:prstGeom prst="rect">
            <a:avLst/>
          </a:prstGeom>
          <a:noFill/>
        </p:spPr>
        <p:txBody>
          <a:bodyPr wrap="square" rtlCol="0">
            <a:spAutoFit/>
          </a:bodyPr>
          <a:lstStyle/>
          <a:p>
            <a:pPr>
              <a:lnSpc>
                <a:spcPct val="85000"/>
              </a:lnSpc>
            </a:pPr>
            <a:r>
              <a:rPr lang="en-US" dirty="0" smtClean="0"/>
              <a:t>North American Butterfly Association Counts  (NABA)</a:t>
            </a:r>
          </a:p>
        </p:txBody>
      </p:sp>
      <p:sp>
        <p:nvSpPr>
          <p:cNvPr id="30" name="TextBox 29"/>
          <p:cNvSpPr txBox="1"/>
          <p:nvPr/>
        </p:nvSpPr>
        <p:spPr>
          <a:xfrm>
            <a:off x="5334000" y="2743200"/>
            <a:ext cx="3048000" cy="563231"/>
          </a:xfrm>
          <a:prstGeom prst="rect">
            <a:avLst/>
          </a:prstGeom>
          <a:noFill/>
        </p:spPr>
        <p:txBody>
          <a:bodyPr wrap="square" rtlCol="0">
            <a:spAutoFit/>
          </a:bodyPr>
          <a:lstStyle/>
          <a:p>
            <a:pPr>
              <a:lnSpc>
                <a:spcPct val="85000"/>
              </a:lnSpc>
            </a:pPr>
            <a:r>
              <a:rPr lang="en-US" dirty="0" smtClean="0"/>
              <a:t>Ohio Butterfly Monitoring Scheme (OH)</a:t>
            </a:r>
            <a:endParaRPr lang="en-US" dirty="0"/>
          </a:p>
        </p:txBody>
      </p:sp>
      <p:sp>
        <p:nvSpPr>
          <p:cNvPr id="31" name="TextBox 30"/>
          <p:cNvSpPr txBox="1"/>
          <p:nvPr/>
        </p:nvSpPr>
        <p:spPr>
          <a:xfrm>
            <a:off x="586887" y="6271667"/>
            <a:ext cx="1449564" cy="369332"/>
          </a:xfrm>
          <a:prstGeom prst="rect">
            <a:avLst/>
          </a:prstGeom>
          <a:noFill/>
        </p:spPr>
        <p:txBody>
          <a:bodyPr wrap="none" rtlCol="0">
            <a:spAutoFit/>
          </a:bodyPr>
          <a:lstStyle/>
          <a:p>
            <a:r>
              <a:rPr lang="en-US" dirty="0" smtClean="0"/>
              <a:t>Mexican sites</a:t>
            </a:r>
            <a:endParaRPr lang="en-US" dirty="0"/>
          </a:p>
        </p:txBody>
      </p:sp>
      <p:sp>
        <p:nvSpPr>
          <p:cNvPr id="34" name="5-Point Star 33"/>
          <p:cNvSpPr/>
          <p:nvPr/>
        </p:nvSpPr>
        <p:spPr>
          <a:xfrm>
            <a:off x="304800" y="6324600"/>
            <a:ext cx="228600" cy="228600"/>
          </a:xfrm>
          <a:prstGeom prst="star5">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346947" y="3429000"/>
            <a:ext cx="1576072" cy="369332"/>
          </a:xfrm>
          <a:prstGeom prst="rect">
            <a:avLst/>
          </a:prstGeom>
          <a:noFill/>
        </p:spPr>
        <p:txBody>
          <a:bodyPr wrap="none" rtlCol="0">
            <a:spAutoFit/>
          </a:bodyPr>
          <a:lstStyle/>
          <a:p>
            <a:r>
              <a:rPr lang="en-US" dirty="0" smtClean="0"/>
              <a:t>WWF: Mexico</a:t>
            </a:r>
            <a:endParaRPr lang="en-US" dirty="0"/>
          </a:p>
        </p:txBody>
      </p:sp>
      <p:sp>
        <p:nvSpPr>
          <p:cNvPr id="19" name="5-Point Star 18"/>
          <p:cNvSpPr/>
          <p:nvPr/>
        </p:nvSpPr>
        <p:spPr>
          <a:xfrm>
            <a:off x="5128113" y="3481933"/>
            <a:ext cx="228600" cy="228600"/>
          </a:xfrm>
          <a:prstGeom prst="star5">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Data Available for Analysis</a:t>
            </a:r>
            <a:endParaRPr lang="en-US" dirty="0"/>
          </a:p>
        </p:txBody>
      </p:sp>
      <p:cxnSp>
        <p:nvCxnSpPr>
          <p:cNvPr id="21" name="Straight Arrow Connector 20"/>
          <p:cNvCxnSpPr/>
          <p:nvPr/>
        </p:nvCxnSpPr>
        <p:spPr>
          <a:xfrm flipH="1">
            <a:off x="228600" y="6629400"/>
            <a:ext cx="762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2"/>
          <p:cNvPicPr>
            <a:picLocks noChangeAspect="1" noChangeArrowheads="1"/>
          </p:cNvPicPr>
          <p:nvPr/>
        </p:nvPicPr>
        <p:blipFill>
          <a:blip r:embed="rId2" cstate="print"/>
          <a:srcRect l="7533" t="47198" r="90888" b="50276"/>
          <a:stretch>
            <a:fillRect/>
          </a:stretch>
        </p:blipFill>
        <p:spPr bwMode="auto">
          <a:xfrm>
            <a:off x="5087816" y="1524000"/>
            <a:ext cx="257908" cy="304800"/>
          </a:xfrm>
          <a:prstGeom prst="rect">
            <a:avLst/>
          </a:prstGeom>
          <a:noFill/>
          <a:ln w="9525">
            <a:noFill/>
            <a:miter lim="800000"/>
            <a:headEnd/>
            <a:tailEnd/>
          </a:ln>
        </p:spPr>
      </p:pic>
      <p:pic>
        <p:nvPicPr>
          <p:cNvPr id="25" name="Picture 2"/>
          <p:cNvPicPr>
            <a:picLocks noChangeAspect="1" noChangeArrowheads="1"/>
          </p:cNvPicPr>
          <p:nvPr/>
        </p:nvPicPr>
        <p:blipFill>
          <a:blip r:embed="rId2" cstate="print"/>
          <a:srcRect l="7654" t="39328" r="90949" b="58826"/>
          <a:stretch>
            <a:fillRect/>
          </a:stretch>
        </p:blipFill>
        <p:spPr bwMode="auto">
          <a:xfrm>
            <a:off x="5052646" y="2151185"/>
            <a:ext cx="285750" cy="228600"/>
          </a:xfrm>
          <a:prstGeom prst="rect">
            <a:avLst/>
          </a:prstGeom>
          <a:noFill/>
          <a:ln w="9525">
            <a:noFill/>
            <a:miter lim="800000"/>
            <a:headEnd/>
            <a:tailEnd/>
          </a:ln>
        </p:spPr>
      </p:pic>
      <p:sp>
        <p:nvSpPr>
          <p:cNvPr id="26" name="TextBox 25"/>
          <p:cNvSpPr txBox="1"/>
          <p:nvPr/>
        </p:nvSpPr>
        <p:spPr>
          <a:xfrm>
            <a:off x="5298831" y="1512277"/>
            <a:ext cx="2819400" cy="565283"/>
          </a:xfrm>
          <a:prstGeom prst="rect">
            <a:avLst/>
          </a:prstGeom>
          <a:noFill/>
        </p:spPr>
        <p:txBody>
          <a:bodyPr wrap="square" rtlCol="0">
            <a:spAutoFit/>
          </a:bodyPr>
          <a:lstStyle/>
          <a:p>
            <a:pPr>
              <a:lnSpc>
                <a:spcPct val="85000"/>
              </a:lnSpc>
            </a:pPr>
            <a:r>
              <a:rPr lang="en-US" dirty="0" smtClean="0"/>
              <a:t>Monarch Larvae Monitoring Project (MLMP)  </a:t>
            </a:r>
            <a:endParaRPr lang="en-US" dirty="0"/>
          </a:p>
        </p:txBody>
      </p:sp>
      <p:sp>
        <p:nvSpPr>
          <p:cNvPr id="28" name="TextBox 27"/>
          <p:cNvSpPr txBox="1"/>
          <p:nvPr/>
        </p:nvSpPr>
        <p:spPr>
          <a:xfrm>
            <a:off x="5298831" y="2133600"/>
            <a:ext cx="3048000" cy="565283"/>
          </a:xfrm>
          <a:prstGeom prst="rect">
            <a:avLst/>
          </a:prstGeom>
          <a:noFill/>
        </p:spPr>
        <p:txBody>
          <a:bodyPr wrap="square" rtlCol="0">
            <a:spAutoFit/>
          </a:bodyPr>
          <a:lstStyle/>
          <a:p>
            <a:pPr>
              <a:lnSpc>
                <a:spcPct val="85000"/>
              </a:lnSpc>
            </a:pPr>
            <a:r>
              <a:rPr lang="en-US" dirty="0" smtClean="0"/>
              <a:t>North American Butterfly Association Counts  (NABA)</a:t>
            </a:r>
          </a:p>
        </p:txBody>
      </p:sp>
      <p:sp>
        <p:nvSpPr>
          <p:cNvPr id="31" name="TextBox 30"/>
          <p:cNvSpPr txBox="1"/>
          <p:nvPr/>
        </p:nvSpPr>
        <p:spPr>
          <a:xfrm>
            <a:off x="586887" y="6271667"/>
            <a:ext cx="1449564" cy="369332"/>
          </a:xfrm>
          <a:prstGeom prst="rect">
            <a:avLst/>
          </a:prstGeom>
          <a:noFill/>
        </p:spPr>
        <p:txBody>
          <a:bodyPr wrap="none" rtlCol="0">
            <a:spAutoFit/>
          </a:bodyPr>
          <a:lstStyle/>
          <a:p>
            <a:r>
              <a:rPr lang="en-US" dirty="0" smtClean="0"/>
              <a:t>Mexican sites</a:t>
            </a:r>
            <a:endParaRPr lang="en-US" dirty="0"/>
          </a:p>
        </p:txBody>
      </p:sp>
      <p:sp>
        <p:nvSpPr>
          <p:cNvPr id="34" name="5-Point Star 33"/>
          <p:cNvSpPr/>
          <p:nvPr/>
        </p:nvSpPr>
        <p:spPr>
          <a:xfrm>
            <a:off x="304800" y="6324600"/>
            <a:ext cx="228600" cy="228600"/>
          </a:xfrm>
          <a:prstGeom prst="star5">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99292" y="1143000"/>
            <a:ext cx="4677508" cy="4966138"/>
            <a:chOff x="199292" y="1143000"/>
            <a:chExt cx="4677508" cy="4966138"/>
          </a:xfrm>
        </p:grpSpPr>
        <p:pic>
          <p:nvPicPr>
            <p:cNvPr id="5" name="Picture 2"/>
            <p:cNvPicPr>
              <a:picLocks noChangeAspect="1" noChangeArrowheads="1"/>
            </p:cNvPicPr>
            <p:nvPr/>
          </p:nvPicPr>
          <p:blipFill>
            <a:blip r:embed="rId2" cstate="print"/>
            <a:srcRect l="54054" t="26000" r="10625" b="14000"/>
            <a:stretch>
              <a:fillRect/>
            </a:stretch>
          </p:blipFill>
          <p:spPr bwMode="auto">
            <a:xfrm>
              <a:off x="199292" y="1143000"/>
              <a:ext cx="4677508" cy="4966138"/>
            </a:xfrm>
            <a:prstGeom prst="rect">
              <a:avLst/>
            </a:prstGeom>
            <a:noFill/>
            <a:ln w="9525">
              <a:noFill/>
              <a:miter lim="800000"/>
              <a:headEnd/>
              <a:tailEnd/>
            </a:ln>
          </p:spPr>
        </p:pic>
        <p:sp>
          <p:nvSpPr>
            <p:cNvPr id="20" name="Freeform 19"/>
            <p:cNvSpPr/>
            <p:nvPr/>
          </p:nvSpPr>
          <p:spPr>
            <a:xfrm>
              <a:off x="209550" y="2876550"/>
              <a:ext cx="3619500" cy="1457325"/>
            </a:xfrm>
            <a:custGeom>
              <a:avLst/>
              <a:gdLst>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47975 w 3619500"/>
                <a:gd name="connsiteY16" fmla="*/ 180975 h 1457325"/>
                <a:gd name="connsiteX17" fmla="*/ 2228850 w 3619500"/>
                <a:gd name="connsiteY17" fmla="*/ 323850 h 1457325"/>
                <a:gd name="connsiteX18" fmla="*/ 1543050 w 3619500"/>
                <a:gd name="connsiteY18" fmla="*/ 447675 h 1457325"/>
                <a:gd name="connsiteX19" fmla="*/ 914400 w 3619500"/>
                <a:gd name="connsiteY19" fmla="*/ 523875 h 1457325"/>
                <a:gd name="connsiteX20" fmla="*/ 314325 w 3619500"/>
                <a:gd name="connsiteY20" fmla="*/ 542925 h 1457325"/>
                <a:gd name="connsiteX21" fmla="*/ 0 w 3619500"/>
                <a:gd name="connsiteY21"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1543050 w 3619500"/>
                <a:gd name="connsiteY18" fmla="*/ 447675 h 1457325"/>
                <a:gd name="connsiteX19" fmla="*/ 914400 w 3619500"/>
                <a:gd name="connsiteY19" fmla="*/ 523875 h 1457325"/>
                <a:gd name="connsiteX20" fmla="*/ 314325 w 3619500"/>
                <a:gd name="connsiteY20" fmla="*/ 542925 h 1457325"/>
                <a:gd name="connsiteX21" fmla="*/ 0 w 3619500"/>
                <a:gd name="connsiteY21"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19500" h="1457325">
                  <a:moveTo>
                    <a:pt x="0" y="552450"/>
                  </a:moveTo>
                  <a:lnTo>
                    <a:pt x="0" y="1457325"/>
                  </a:lnTo>
                  <a:lnTo>
                    <a:pt x="1171575" y="1438275"/>
                  </a:lnTo>
                  <a:lnTo>
                    <a:pt x="2047875" y="1333500"/>
                  </a:lnTo>
                  <a:lnTo>
                    <a:pt x="2724150" y="1190625"/>
                  </a:lnTo>
                  <a:lnTo>
                    <a:pt x="3286125" y="1038225"/>
                  </a:lnTo>
                  <a:lnTo>
                    <a:pt x="3467100" y="990600"/>
                  </a:lnTo>
                  <a:lnTo>
                    <a:pt x="3552825" y="990600"/>
                  </a:lnTo>
                  <a:lnTo>
                    <a:pt x="3619500" y="819150"/>
                  </a:lnTo>
                  <a:lnTo>
                    <a:pt x="3495675" y="657225"/>
                  </a:lnTo>
                  <a:lnTo>
                    <a:pt x="3467100" y="571500"/>
                  </a:lnTo>
                  <a:lnTo>
                    <a:pt x="3514725" y="447675"/>
                  </a:lnTo>
                  <a:lnTo>
                    <a:pt x="3533775" y="323850"/>
                  </a:lnTo>
                  <a:lnTo>
                    <a:pt x="3514725" y="238125"/>
                  </a:lnTo>
                  <a:lnTo>
                    <a:pt x="3571875" y="104775"/>
                  </a:lnTo>
                  <a:lnTo>
                    <a:pt x="3581400" y="0"/>
                  </a:lnTo>
                  <a:lnTo>
                    <a:pt x="2838450" y="171450"/>
                  </a:lnTo>
                  <a:cubicBezTo>
                    <a:pt x="2635250" y="222250"/>
                    <a:pt x="2470150" y="282575"/>
                    <a:pt x="2228850" y="323850"/>
                  </a:cubicBezTo>
                  <a:lnTo>
                    <a:pt x="2590800" y="238125"/>
                  </a:lnTo>
                  <a:lnTo>
                    <a:pt x="1543050" y="447675"/>
                  </a:lnTo>
                  <a:lnTo>
                    <a:pt x="914400" y="523875"/>
                  </a:lnTo>
                  <a:lnTo>
                    <a:pt x="314325" y="542925"/>
                  </a:lnTo>
                  <a:lnTo>
                    <a:pt x="0" y="552450"/>
                  </a:lnTo>
                  <a:close/>
                </a:path>
              </a:pathLst>
            </a:cu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2171700" y="3867150"/>
              <a:ext cx="1600200" cy="2105025"/>
            </a:xfrm>
            <a:custGeom>
              <a:avLst/>
              <a:gdLst>
                <a:gd name="connsiteX0" fmla="*/ 200025 w 1600200"/>
                <a:gd name="connsiteY0" fmla="*/ 304800 h 2105025"/>
                <a:gd name="connsiteX1" fmla="*/ 523875 w 1600200"/>
                <a:gd name="connsiteY1" fmla="*/ 266700 h 2105025"/>
                <a:gd name="connsiteX2" fmla="*/ 838200 w 1600200"/>
                <a:gd name="connsiteY2" fmla="*/ 180975 h 2105025"/>
                <a:gd name="connsiteX3" fmla="*/ 1228725 w 1600200"/>
                <a:gd name="connsiteY3" fmla="*/ 76200 h 2105025"/>
                <a:gd name="connsiteX4" fmla="*/ 1476375 w 1600200"/>
                <a:gd name="connsiteY4" fmla="*/ 19050 h 2105025"/>
                <a:gd name="connsiteX5" fmla="*/ 1600200 w 1600200"/>
                <a:gd name="connsiteY5" fmla="*/ 0 h 2105025"/>
                <a:gd name="connsiteX6" fmla="*/ 1562100 w 1600200"/>
                <a:gd name="connsiteY6" fmla="*/ 85725 h 2105025"/>
                <a:gd name="connsiteX7" fmla="*/ 1476375 w 1600200"/>
                <a:gd name="connsiteY7" fmla="*/ 95250 h 2105025"/>
                <a:gd name="connsiteX8" fmla="*/ 1419225 w 1600200"/>
                <a:gd name="connsiteY8" fmla="*/ 171450 h 2105025"/>
                <a:gd name="connsiteX9" fmla="*/ 1390650 w 1600200"/>
                <a:gd name="connsiteY9" fmla="*/ 266700 h 2105025"/>
                <a:gd name="connsiteX10" fmla="*/ 1304925 w 1600200"/>
                <a:gd name="connsiteY10" fmla="*/ 304800 h 2105025"/>
                <a:gd name="connsiteX11" fmla="*/ 1257300 w 1600200"/>
                <a:gd name="connsiteY11" fmla="*/ 400050 h 2105025"/>
                <a:gd name="connsiteX12" fmla="*/ 1190625 w 1600200"/>
                <a:gd name="connsiteY12" fmla="*/ 514350 h 2105025"/>
                <a:gd name="connsiteX13" fmla="*/ 1095375 w 1600200"/>
                <a:gd name="connsiteY13" fmla="*/ 609600 h 2105025"/>
                <a:gd name="connsiteX14" fmla="*/ 1000125 w 1600200"/>
                <a:gd name="connsiteY14" fmla="*/ 790575 h 2105025"/>
                <a:gd name="connsiteX15" fmla="*/ 1019175 w 1600200"/>
                <a:gd name="connsiteY15" fmla="*/ 981075 h 2105025"/>
                <a:gd name="connsiteX16" fmla="*/ 1200150 w 1600200"/>
                <a:gd name="connsiteY16" fmla="*/ 1276350 h 2105025"/>
                <a:gd name="connsiteX17" fmla="*/ 1257300 w 1600200"/>
                <a:gd name="connsiteY17" fmla="*/ 1409700 h 2105025"/>
                <a:gd name="connsiteX18" fmla="*/ 1343025 w 1600200"/>
                <a:gd name="connsiteY18" fmla="*/ 1571625 h 2105025"/>
                <a:gd name="connsiteX19" fmla="*/ 1343025 w 1600200"/>
                <a:gd name="connsiteY19" fmla="*/ 1571625 h 2105025"/>
                <a:gd name="connsiteX20" fmla="*/ 1381125 w 1600200"/>
                <a:gd name="connsiteY20" fmla="*/ 1819275 h 2105025"/>
                <a:gd name="connsiteX21" fmla="*/ 1295400 w 1600200"/>
                <a:gd name="connsiteY21" fmla="*/ 1981200 h 2105025"/>
                <a:gd name="connsiteX22" fmla="*/ 1076325 w 1600200"/>
                <a:gd name="connsiteY22" fmla="*/ 2105025 h 2105025"/>
                <a:gd name="connsiteX23" fmla="*/ 1019175 w 1600200"/>
                <a:gd name="connsiteY23" fmla="*/ 2047875 h 2105025"/>
                <a:gd name="connsiteX24" fmla="*/ 1019175 w 1600200"/>
                <a:gd name="connsiteY24" fmla="*/ 2047875 h 2105025"/>
                <a:gd name="connsiteX25" fmla="*/ 1114425 w 1600200"/>
                <a:gd name="connsiteY25" fmla="*/ 2009775 h 2105025"/>
                <a:gd name="connsiteX26" fmla="*/ 1133475 w 1600200"/>
                <a:gd name="connsiteY26" fmla="*/ 1933575 h 2105025"/>
                <a:gd name="connsiteX27" fmla="*/ 1114425 w 1600200"/>
                <a:gd name="connsiteY27" fmla="*/ 1828800 h 2105025"/>
                <a:gd name="connsiteX28" fmla="*/ 1047750 w 1600200"/>
                <a:gd name="connsiteY28" fmla="*/ 1828800 h 2105025"/>
                <a:gd name="connsiteX29" fmla="*/ 971550 w 1600200"/>
                <a:gd name="connsiteY29" fmla="*/ 1743075 h 2105025"/>
                <a:gd name="connsiteX30" fmla="*/ 904875 w 1600200"/>
                <a:gd name="connsiteY30" fmla="*/ 1666875 h 2105025"/>
                <a:gd name="connsiteX31" fmla="*/ 828675 w 1600200"/>
                <a:gd name="connsiteY31" fmla="*/ 1600200 h 2105025"/>
                <a:gd name="connsiteX32" fmla="*/ 790575 w 1600200"/>
                <a:gd name="connsiteY32" fmla="*/ 1514475 h 2105025"/>
                <a:gd name="connsiteX33" fmla="*/ 800100 w 1600200"/>
                <a:gd name="connsiteY33" fmla="*/ 1381125 h 2105025"/>
                <a:gd name="connsiteX34" fmla="*/ 790575 w 1600200"/>
                <a:gd name="connsiteY34" fmla="*/ 1276350 h 2105025"/>
                <a:gd name="connsiteX35" fmla="*/ 704850 w 1600200"/>
                <a:gd name="connsiteY35" fmla="*/ 1228725 h 2105025"/>
                <a:gd name="connsiteX36" fmla="*/ 609600 w 1600200"/>
                <a:gd name="connsiteY36" fmla="*/ 1181100 h 2105025"/>
                <a:gd name="connsiteX37" fmla="*/ 523875 w 1600200"/>
                <a:gd name="connsiteY37" fmla="*/ 1219200 h 2105025"/>
                <a:gd name="connsiteX38" fmla="*/ 457200 w 1600200"/>
                <a:gd name="connsiteY38" fmla="*/ 1266825 h 2105025"/>
                <a:gd name="connsiteX39" fmla="*/ 400050 w 1600200"/>
                <a:gd name="connsiteY39" fmla="*/ 1266825 h 2105025"/>
                <a:gd name="connsiteX40" fmla="*/ 352425 w 1600200"/>
                <a:gd name="connsiteY40" fmla="*/ 1257300 h 2105025"/>
                <a:gd name="connsiteX41" fmla="*/ 285750 w 1600200"/>
                <a:gd name="connsiteY41" fmla="*/ 1190625 h 2105025"/>
                <a:gd name="connsiteX42" fmla="*/ 142875 w 1600200"/>
                <a:gd name="connsiteY42" fmla="*/ 1152525 h 2105025"/>
                <a:gd name="connsiteX43" fmla="*/ 19050 w 1600200"/>
                <a:gd name="connsiteY43" fmla="*/ 1200150 h 2105025"/>
                <a:gd name="connsiteX44" fmla="*/ 38100 w 1600200"/>
                <a:gd name="connsiteY44" fmla="*/ 1123950 h 2105025"/>
                <a:gd name="connsiteX45" fmla="*/ 0 w 1600200"/>
                <a:gd name="connsiteY45" fmla="*/ 1076325 h 2105025"/>
                <a:gd name="connsiteX46" fmla="*/ 219075 w 1600200"/>
                <a:gd name="connsiteY46" fmla="*/ 1019175 h 2105025"/>
                <a:gd name="connsiteX47" fmla="*/ 400050 w 1600200"/>
                <a:gd name="connsiteY47" fmla="*/ 1009650 h 2105025"/>
                <a:gd name="connsiteX48" fmla="*/ 381000 w 1600200"/>
                <a:gd name="connsiteY48" fmla="*/ 923925 h 2105025"/>
                <a:gd name="connsiteX49" fmla="*/ 342900 w 1600200"/>
                <a:gd name="connsiteY49" fmla="*/ 885825 h 2105025"/>
                <a:gd name="connsiteX50" fmla="*/ 352425 w 1600200"/>
                <a:gd name="connsiteY50" fmla="*/ 790575 h 2105025"/>
                <a:gd name="connsiteX51" fmla="*/ 390525 w 1600200"/>
                <a:gd name="connsiteY51" fmla="*/ 771525 h 2105025"/>
                <a:gd name="connsiteX52" fmla="*/ 361950 w 1600200"/>
                <a:gd name="connsiteY52" fmla="*/ 742950 h 2105025"/>
                <a:gd name="connsiteX53" fmla="*/ 295275 w 1600200"/>
                <a:gd name="connsiteY53" fmla="*/ 581025 h 2105025"/>
                <a:gd name="connsiteX54" fmla="*/ 228600 w 1600200"/>
                <a:gd name="connsiteY54" fmla="*/ 438150 h 2105025"/>
                <a:gd name="connsiteX55" fmla="*/ 200025 w 1600200"/>
                <a:gd name="connsiteY55" fmla="*/ 304800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600200" h="2105025">
                  <a:moveTo>
                    <a:pt x="200025" y="304800"/>
                  </a:moveTo>
                  <a:lnTo>
                    <a:pt x="523875" y="266700"/>
                  </a:lnTo>
                  <a:lnTo>
                    <a:pt x="838200" y="180975"/>
                  </a:lnTo>
                  <a:lnTo>
                    <a:pt x="1228725" y="76200"/>
                  </a:lnTo>
                  <a:lnTo>
                    <a:pt x="1476375" y="19050"/>
                  </a:lnTo>
                  <a:lnTo>
                    <a:pt x="1600200" y="0"/>
                  </a:lnTo>
                  <a:lnTo>
                    <a:pt x="1562100" y="85725"/>
                  </a:lnTo>
                  <a:lnTo>
                    <a:pt x="1476375" y="95250"/>
                  </a:lnTo>
                  <a:lnTo>
                    <a:pt x="1419225" y="171450"/>
                  </a:lnTo>
                  <a:lnTo>
                    <a:pt x="1390650" y="266700"/>
                  </a:lnTo>
                  <a:lnTo>
                    <a:pt x="1304925" y="304800"/>
                  </a:lnTo>
                  <a:lnTo>
                    <a:pt x="1257300" y="400050"/>
                  </a:lnTo>
                  <a:lnTo>
                    <a:pt x="1190625" y="514350"/>
                  </a:lnTo>
                  <a:lnTo>
                    <a:pt x="1095375" y="609600"/>
                  </a:lnTo>
                  <a:lnTo>
                    <a:pt x="1000125" y="790575"/>
                  </a:lnTo>
                  <a:lnTo>
                    <a:pt x="1019175" y="981075"/>
                  </a:lnTo>
                  <a:lnTo>
                    <a:pt x="1200150" y="1276350"/>
                  </a:lnTo>
                  <a:lnTo>
                    <a:pt x="1257300" y="1409700"/>
                  </a:lnTo>
                  <a:lnTo>
                    <a:pt x="1343025" y="1571625"/>
                  </a:lnTo>
                  <a:lnTo>
                    <a:pt x="1343025" y="1571625"/>
                  </a:lnTo>
                  <a:lnTo>
                    <a:pt x="1381125" y="1819275"/>
                  </a:lnTo>
                  <a:lnTo>
                    <a:pt x="1295400" y="1981200"/>
                  </a:lnTo>
                  <a:lnTo>
                    <a:pt x="1076325" y="2105025"/>
                  </a:lnTo>
                  <a:lnTo>
                    <a:pt x="1019175" y="2047875"/>
                  </a:lnTo>
                  <a:lnTo>
                    <a:pt x="1019175" y="2047875"/>
                  </a:lnTo>
                  <a:lnTo>
                    <a:pt x="1114425" y="2009775"/>
                  </a:lnTo>
                  <a:lnTo>
                    <a:pt x="1133475" y="1933575"/>
                  </a:lnTo>
                  <a:lnTo>
                    <a:pt x="1114425" y="1828800"/>
                  </a:lnTo>
                  <a:lnTo>
                    <a:pt x="1047750" y="1828800"/>
                  </a:lnTo>
                  <a:lnTo>
                    <a:pt x="971550" y="1743075"/>
                  </a:lnTo>
                  <a:lnTo>
                    <a:pt x="904875" y="1666875"/>
                  </a:lnTo>
                  <a:lnTo>
                    <a:pt x="828675" y="1600200"/>
                  </a:lnTo>
                  <a:lnTo>
                    <a:pt x="790575" y="1514475"/>
                  </a:lnTo>
                  <a:lnTo>
                    <a:pt x="800100" y="1381125"/>
                  </a:lnTo>
                  <a:lnTo>
                    <a:pt x="790575" y="1276350"/>
                  </a:lnTo>
                  <a:lnTo>
                    <a:pt x="704850" y="1228725"/>
                  </a:lnTo>
                  <a:lnTo>
                    <a:pt x="609600" y="1181100"/>
                  </a:lnTo>
                  <a:lnTo>
                    <a:pt x="523875" y="1219200"/>
                  </a:lnTo>
                  <a:lnTo>
                    <a:pt x="457200" y="1266825"/>
                  </a:lnTo>
                  <a:lnTo>
                    <a:pt x="400050" y="1266825"/>
                  </a:lnTo>
                  <a:lnTo>
                    <a:pt x="352425" y="1257300"/>
                  </a:lnTo>
                  <a:lnTo>
                    <a:pt x="285750" y="1190625"/>
                  </a:lnTo>
                  <a:lnTo>
                    <a:pt x="142875" y="1152525"/>
                  </a:lnTo>
                  <a:lnTo>
                    <a:pt x="19050" y="1200150"/>
                  </a:lnTo>
                  <a:lnTo>
                    <a:pt x="38100" y="1123950"/>
                  </a:lnTo>
                  <a:lnTo>
                    <a:pt x="0" y="1076325"/>
                  </a:lnTo>
                  <a:lnTo>
                    <a:pt x="219075" y="1019175"/>
                  </a:lnTo>
                  <a:lnTo>
                    <a:pt x="400050" y="1009650"/>
                  </a:lnTo>
                  <a:lnTo>
                    <a:pt x="381000" y="923925"/>
                  </a:lnTo>
                  <a:lnTo>
                    <a:pt x="342900" y="885825"/>
                  </a:lnTo>
                  <a:lnTo>
                    <a:pt x="352425" y="790575"/>
                  </a:lnTo>
                  <a:lnTo>
                    <a:pt x="390525" y="771525"/>
                  </a:lnTo>
                  <a:lnTo>
                    <a:pt x="361950" y="742950"/>
                  </a:lnTo>
                  <a:lnTo>
                    <a:pt x="295275" y="581025"/>
                  </a:lnTo>
                  <a:lnTo>
                    <a:pt x="228600" y="438150"/>
                  </a:lnTo>
                  <a:lnTo>
                    <a:pt x="200025" y="304800"/>
                  </a:lnTo>
                  <a:close/>
                </a:path>
              </a:pathLst>
            </a:cu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143000" y="4343400"/>
              <a:ext cx="744114" cy="369332"/>
            </a:xfrm>
            <a:prstGeom prst="rect">
              <a:avLst/>
            </a:prstGeom>
            <a:solidFill>
              <a:schemeClr val="bg1"/>
            </a:solidFill>
          </p:spPr>
          <p:txBody>
            <a:bodyPr wrap="none" rtlCol="0">
              <a:spAutoFit/>
            </a:bodyPr>
            <a:lstStyle/>
            <a:p>
              <a:r>
                <a:rPr lang="en-US" b="1" dirty="0" smtClean="0"/>
                <a:t>South</a:t>
              </a:r>
              <a:endParaRPr lang="en-US" b="1" dirty="0"/>
            </a:p>
          </p:txBody>
        </p:sp>
        <p:sp>
          <p:nvSpPr>
            <p:cNvPr id="19" name="TextBox 18"/>
            <p:cNvSpPr txBox="1"/>
            <p:nvPr/>
          </p:nvSpPr>
          <p:spPr>
            <a:xfrm>
              <a:off x="304800" y="2667000"/>
              <a:ext cx="1092800" cy="369332"/>
            </a:xfrm>
            <a:prstGeom prst="rect">
              <a:avLst/>
            </a:prstGeom>
            <a:solidFill>
              <a:schemeClr val="bg1"/>
            </a:solidFill>
          </p:spPr>
          <p:txBody>
            <a:bodyPr wrap="none" rtlCol="0">
              <a:spAutoFit/>
            </a:bodyPr>
            <a:lstStyle/>
            <a:p>
              <a:r>
                <a:rPr lang="en-US" b="1" dirty="0" smtClean="0"/>
                <a:t>N-Central</a:t>
              </a:r>
              <a:endParaRPr lang="en-US" b="1" dirty="0"/>
            </a:p>
          </p:txBody>
        </p:sp>
        <p:sp>
          <p:nvSpPr>
            <p:cNvPr id="24" name="TextBox 23"/>
            <p:cNvSpPr txBox="1"/>
            <p:nvPr/>
          </p:nvSpPr>
          <p:spPr>
            <a:xfrm>
              <a:off x="3505200" y="1600200"/>
              <a:ext cx="799450" cy="369332"/>
            </a:xfrm>
            <a:prstGeom prst="rect">
              <a:avLst/>
            </a:prstGeom>
            <a:solidFill>
              <a:schemeClr val="bg1"/>
            </a:solidFill>
          </p:spPr>
          <p:txBody>
            <a:bodyPr wrap="none" rtlCol="0">
              <a:spAutoFit/>
            </a:bodyPr>
            <a:lstStyle/>
            <a:p>
              <a:r>
                <a:rPr lang="en-US" b="1" dirty="0" smtClean="0"/>
                <a:t>N-East</a:t>
              </a:r>
              <a:endParaRPr lang="en-US" b="1" dirty="0"/>
            </a:p>
          </p:txBody>
        </p:sp>
      </p:grpSp>
      <p:pic>
        <p:nvPicPr>
          <p:cNvPr id="30" name="Picture 2"/>
          <p:cNvPicPr>
            <a:picLocks noChangeAspect="1" noChangeArrowheads="1"/>
          </p:cNvPicPr>
          <p:nvPr/>
        </p:nvPicPr>
        <p:blipFill>
          <a:blip r:embed="rId2" cstate="print"/>
          <a:srcRect l="7412" t="51473" r="90827" b="46486"/>
          <a:stretch>
            <a:fillRect/>
          </a:stretch>
        </p:blipFill>
        <p:spPr bwMode="auto">
          <a:xfrm>
            <a:off x="5058507" y="2801816"/>
            <a:ext cx="315685" cy="228600"/>
          </a:xfrm>
          <a:prstGeom prst="rect">
            <a:avLst/>
          </a:prstGeom>
          <a:noFill/>
          <a:ln w="9525">
            <a:noFill/>
            <a:miter lim="800000"/>
            <a:headEnd/>
            <a:tailEnd/>
          </a:ln>
        </p:spPr>
      </p:pic>
      <p:sp>
        <p:nvSpPr>
          <p:cNvPr id="33" name="TextBox 32"/>
          <p:cNvSpPr txBox="1"/>
          <p:nvPr/>
        </p:nvSpPr>
        <p:spPr>
          <a:xfrm>
            <a:off x="5334000" y="2743200"/>
            <a:ext cx="3048000" cy="563231"/>
          </a:xfrm>
          <a:prstGeom prst="rect">
            <a:avLst/>
          </a:prstGeom>
          <a:noFill/>
        </p:spPr>
        <p:txBody>
          <a:bodyPr wrap="square" rtlCol="0">
            <a:spAutoFit/>
          </a:bodyPr>
          <a:lstStyle/>
          <a:p>
            <a:pPr>
              <a:lnSpc>
                <a:spcPct val="85000"/>
              </a:lnSpc>
            </a:pPr>
            <a:r>
              <a:rPr lang="en-US" dirty="0" smtClean="0"/>
              <a:t>Ohio Butterfly Monitoring Scheme (OH)</a:t>
            </a:r>
            <a:endParaRPr lang="en-US" dirty="0"/>
          </a:p>
        </p:txBody>
      </p:sp>
      <p:sp>
        <p:nvSpPr>
          <p:cNvPr id="35" name="TextBox 34"/>
          <p:cNvSpPr txBox="1"/>
          <p:nvPr/>
        </p:nvSpPr>
        <p:spPr>
          <a:xfrm>
            <a:off x="5346947" y="3429000"/>
            <a:ext cx="1576072" cy="369332"/>
          </a:xfrm>
          <a:prstGeom prst="rect">
            <a:avLst/>
          </a:prstGeom>
          <a:noFill/>
        </p:spPr>
        <p:txBody>
          <a:bodyPr wrap="none" rtlCol="0">
            <a:spAutoFit/>
          </a:bodyPr>
          <a:lstStyle/>
          <a:p>
            <a:r>
              <a:rPr lang="en-US" dirty="0" smtClean="0"/>
              <a:t>WWF: Mexico</a:t>
            </a:r>
            <a:endParaRPr lang="en-US" dirty="0"/>
          </a:p>
        </p:txBody>
      </p:sp>
      <p:sp>
        <p:nvSpPr>
          <p:cNvPr id="36" name="5-Point Star 35"/>
          <p:cNvSpPr/>
          <p:nvPr/>
        </p:nvSpPr>
        <p:spPr>
          <a:xfrm>
            <a:off x="5029200" y="3429000"/>
            <a:ext cx="228600" cy="228600"/>
          </a:xfrm>
          <a:prstGeom prst="star5">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99292" y="1143000"/>
            <a:ext cx="4677508" cy="4966138"/>
            <a:chOff x="199292" y="1143000"/>
            <a:chExt cx="4677508" cy="4966138"/>
          </a:xfrm>
        </p:grpSpPr>
        <p:pic>
          <p:nvPicPr>
            <p:cNvPr id="16" name="Picture 2"/>
            <p:cNvPicPr>
              <a:picLocks noChangeAspect="1" noChangeArrowheads="1"/>
            </p:cNvPicPr>
            <p:nvPr/>
          </p:nvPicPr>
          <p:blipFill>
            <a:blip r:embed="rId2" cstate="print"/>
            <a:srcRect l="54054" t="26000" r="10625" b="14000"/>
            <a:stretch>
              <a:fillRect/>
            </a:stretch>
          </p:blipFill>
          <p:spPr bwMode="auto">
            <a:xfrm>
              <a:off x="199292" y="1143000"/>
              <a:ext cx="4677508" cy="4966138"/>
            </a:xfrm>
            <a:prstGeom prst="rect">
              <a:avLst/>
            </a:prstGeom>
            <a:noFill/>
            <a:ln w="9525">
              <a:noFill/>
              <a:miter lim="800000"/>
              <a:headEnd/>
              <a:tailEnd/>
            </a:ln>
          </p:spPr>
        </p:pic>
        <p:sp>
          <p:nvSpPr>
            <p:cNvPr id="17" name="Freeform 16"/>
            <p:cNvSpPr/>
            <p:nvPr/>
          </p:nvSpPr>
          <p:spPr>
            <a:xfrm>
              <a:off x="209550" y="2876550"/>
              <a:ext cx="3619500" cy="1457325"/>
            </a:xfrm>
            <a:custGeom>
              <a:avLst/>
              <a:gdLst>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47975 w 3619500"/>
                <a:gd name="connsiteY16" fmla="*/ 180975 h 1457325"/>
                <a:gd name="connsiteX17" fmla="*/ 2228850 w 3619500"/>
                <a:gd name="connsiteY17" fmla="*/ 323850 h 1457325"/>
                <a:gd name="connsiteX18" fmla="*/ 1543050 w 3619500"/>
                <a:gd name="connsiteY18" fmla="*/ 447675 h 1457325"/>
                <a:gd name="connsiteX19" fmla="*/ 914400 w 3619500"/>
                <a:gd name="connsiteY19" fmla="*/ 523875 h 1457325"/>
                <a:gd name="connsiteX20" fmla="*/ 314325 w 3619500"/>
                <a:gd name="connsiteY20" fmla="*/ 542925 h 1457325"/>
                <a:gd name="connsiteX21" fmla="*/ 0 w 3619500"/>
                <a:gd name="connsiteY21"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1543050 w 3619500"/>
                <a:gd name="connsiteY18" fmla="*/ 447675 h 1457325"/>
                <a:gd name="connsiteX19" fmla="*/ 914400 w 3619500"/>
                <a:gd name="connsiteY19" fmla="*/ 523875 h 1457325"/>
                <a:gd name="connsiteX20" fmla="*/ 314325 w 3619500"/>
                <a:gd name="connsiteY20" fmla="*/ 542925 h 1457325"/>
                <a:gd name="connsiteX21" fmla="*/ 0 w 3619500"/>
                <a:gd name="connsiteY21"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19500" h="1457325">
                  <a:moveTo>
                    <a:pt x="0" y="552450"/>
                  </a:moveTo>
                  <a:lnTo>
                    <a:pt x="0" y="1457325"/>
                  </a:lnTo>
                  <a:lnTo>
                    <a:pt x="1171575" y="1438275"/>
                  </a:lnTo>
                  <a:lnTo>
                    <a:pt x="2047875" y="1333500"/>
                  </a:lnTo>
                  <a:lnTo>
                    <a:pt x="2724150" y="1190625"/>
                  </a:lnTo>
                  <a:lnTo>
                    <a:pt x="3286125" y="1038225"/>
                  </a:lnTo>
                  <a:lnTo>
                    <a:pt x="3467100" y="990600"/>
                  </a:lnTo>
                  <a:lnTo>
                    <a:pt x="3552825" y="990600"/>
                  </a:lnTo>
                  <a:lnTo>
                    <a:pt x="3619500" y="819150"/>
                  </a:lnTo>
                  <a:lnTo>
                    <a:pt x="3495675" y="657225"/>
                  </a:lnTo>
                  <a:lnTo>
                    <a:pt x="3467100" y="571500"/>
                  </a:lnTo>
                  <a:lnTo>
                    <a:pt x="3514725" y="447675"/>
                  </a:lnTo>
                  <a:lnTo>
                    <a:pt x="3533775" y="323850"/>
                  </a:lnTo>
                  <a:lnTo>
                    <a:pt x="3514725" y="238125"/>
                  </a:lnTo>
                  <a:lnTo>
                    <a:pt x="3571875" y="104775"/>
                  </a:lnTo>
                  <a:lnTo>
                    <a:pt x="3581400" y="0"/>
                  </a:lnTo>
                  <a:lnTo>
                    <a:pt x="2838450" y="171450"/>
                  </a:lnTo>
                  <a:cubicBezTo>
                    <a:pt x="2635250" y="222250"/>
                    <a:pt x="2470150" y="282575"/>
                    <a:pt x="2228850" y="323850"/>
                  </a:cubicBezTo>
                  <a:lnTo>
                    <a:pt x="2590800" y="238125"/>
                  </a:lnTo>
                  <a:lnTo>
                    <a:pt x="1543050" y="447675"/>
                  </a:lnTo>
                  <a:lnTo>
                    <a:pt x="914400" y="523875"/>
                  </a:lnTo>
                  <a:lnTo>
                    <a:pt x="314325" y="542925"/>
                  </a:lnTo>
                  <a:lnTo>
                    <a:pt x="0" y="552450"/>
                  </a:lnTo>
                  <a:close/>
                </a:path>
              </a:pathLst>
            </a:cu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171700" y="3867150"/>
              <a:ext cx="1600200" cy="2105025"/>
            </a:xfrm>
            <a:custGeom>
              <a:avLst/>
              <a:gdLst>
                <a:gd name="connsiteX0" fmla="*/ 200025 w 1600200"/>
                <a:gd name="connsiteY0" fmla="*/ 304800 h 2105025"/>
                <a:gd name="connsiteX1" fmla="*/ 523875 w 1600200"/>
                <a:gd name="connsiteY1" fmla="*/ 266700 h 2105025"/>
                <a:gd name="connsiteX2" fmla="*/ 838200 w 1600200"/>
                <a:gd name="connsiteY2" fmla="*/ 180975 h 2105025"/>
                <a:gd name="connsiteX3" fmla="*/ 1228725 w 1600200"/>
                <a:gd name="connsiteY3" fmla="*/ 76200 h 2105025"/>
                <a:gd name="connsiteX4" fmla="*/ 1476375 w 1600200"/>
                <a:gd name="connsiteY4" fmla="*/ 19050 h 2105025"/>
                <a:gd name="connsiteX5" fmla="*/ 1600200 w 1600200"/>
                <a:gd name="connsiteY5" fmla="*/ 0 h 2105025"/>
                <a:gd name="connsiteX6" fmla="*/ 1562100 w 1600200"/>
                <a:gd name="connsiteY6" fmla="*/ 85725 h 2105025"/>
                <a:gd name="connsiteX7" fmla="*/ 1476375 w 1600200"/>
                <a:gd name="connsiteY7" fmla="*/ 95250 h 2105025"/>
                <a:gd name="connsiteX8" fmla="*/ 1419225 w 1600200"/>
                <a:gd name="connsiteY8" fmla="*/ 171450 h 2105025"/>
                <a:gd name="connsiteX9" fmla="*/ 1390650 w 1600200"/>
                <a:gd name="connsiteY9" fmla="*/ 266700 h 2105025"/>
                <a:gd name="connsiteX10" fmla="*/ 1304925 w 1600200"/>
                <a:gd name="connsiteY10" fmla="*/ 304800 h 2105025"/>
                <a:gd name="connsiteX11" fmla="*/ 1257300 w 1600200"/>
                <a:gd name="connsiteY11" fmla="*/ 400050 h 2105025"/>
                <a:gd name="connsiteX12" fmla="*/ 1190625 w 1600200"/>
                <a:gd name="connsiteY12" fmla="*/ 514350 h 2105025"/>
                <a:gd name="connsiteX13" fmla="*/ 1095375 w 1600200"/>
                <a:gd name="connsiteY13" fmla="*/ 609600 h 2105025"/>
                <a:gd name="connsiteX14" fmla="*/ 1000125 w 1600200"/>
                <a:gd name="connsiteY14" fmla="*/ 790575 h 2105025"/>
                <a:gd name="connsiteX15" fmla="*/ 1019175 w 1600200"/>
                <a:gd name="connsiteY15" fmla="*/ 981075 h 2105025"/>
                <a:gd name="connsiteX16" fmla="*/ 1200150 w 1600200"/>
                <a:gd name="connsiteY16" fmla="*/ 1276350 h 2105025"/>
                <a:gd name="connsiteX17" fmla="*/ 1257300 w 1600200"/>
                <a:gd name="connsiteY17" fmla="*/ 1409700 h 2105025"/>
                <a:gd name="connsiteX18" fmla="*/ 1343025 w 1600200"/>
                <a:gd name="connsiteY18" fmla="*/ 1571625 h 2105025"/>
                <a:gd name="connsiteX19" fmla="*/ 1343025 w 1600200"/>
                <a:gd name="connsiteY19" fmla="*/ 1571625 h 2105025"/>
                <a:gd name="connsiteX20" fmla="*/ 1381125 w 1600200"/>
                <a:gd name="connsiteY20" fmla="*/ 1819275 h 2105025"/>
                <a:gd name="connsiteX21" fmla="*/ 1295400 w 1600200"/>
                <a:gd name="connsiteY21" fmla="*/ 1981200 h 2105025"/>
                <a:gd name="connsiteX22" fmla="*/ 1076325 w 1600200"/>
                <a:gd name="connsiteY22" fmla="*/ 2105025 h 2105025"/>
                <a:gd name="connsiteX23" fmla="*/ 1019175 w 1600200"/>
                <a:gd name="connsiteY23" fmla="*/ 2047875 h 2105025"/>
                <a:gd name="connsiteX24" fmla="*/ 1019175 w 1600200"/>
                <a:gd name="connsiteY24" fmla="*/ 2047875 h 2105025"/>
                <a:gd name="connsiteX25" fmla="*/ 1114425 w 1600200"/>
                <a:gd name="connsiteY25" fmla="*/ 2009775 h 2105025"/>
                <a:gd name="connsiteX26" fmla="*/ 1133475 w 1600200"/>
                <a:gd name="connsiteY26" fmla="*/ 1933575 h 2105025"/>
                <a:gd name="connsiteX27" fmla="*/ 1114425 w 1600200"/>
                <a:gd name="connsiteY27" fmla="*/ 1828800 h 2105025"/>
                <a:gd name="connsiteX28" fmla="*/ 1047750 w 1600200"/>
                <a:gd name="connsiteY28" fmla="*/ 1828800 h 2105025"/>
                <a:gd name="connsiteX29" fmla="*/ 971550 w 1600200"/>
                <a:gd name="connsiteY29" fmla="*/ 1743075 h 2105025"/>
                <a:gd name="connsiteX30" fmla="*/ 904875 w 1600200"/>
                <a:gd name="connsiteY30" fmla="*/ 1666875 h 2105025"/>
                <a:gd name="connsiteX31" fmla="*/ 828675 w 1600200"/>
                <a:gd name="connsiteY31" fmla="*/ 1600200 h 2105025"/>
                <a:gd name="connsiteX32" fmla="*/ 790575 w 1600200"/>
                <a:gd name="connsiteY32" fmla="*/ 1514475 h 2105025"/>
                <a:gd name="connsiteX33" fmla="*/ 800100 w 1600200"/>
                <a:gd name="connsiteY33" fmla="*/ 1381125 h 2105025"/>
                <a:gd name="connsiteX34" fmla="*/ 790575 w 1600200"/>
                <a:gd name="connsiteY34" fmla="*/ 1276350 h 2105025"/>
                <a:gd name="connsiteX35" fmla="*/ 704850 w 1600200"/>
                <a:gd name="connsiteY35" fmla="*/ 1228725 h 2105025"/>
                <a:gd name="connsiteX36" fmla="*/ 609600 w 1600200"/>
                <a:gd name="connsiteY36" fmla="*/ 1181100 h 2105025"/>
                <a:gd name="connsiteX37" fmla="*/ 523875 w 1600200"/>
                <a:gd name="connsiteY37" fmla="*/ 1219200 h 2105025"/>
                <a:gd name="connsiteX38" fmla="*/ 457200 w 1600200"/>
                <a:gd name="connsiteY38" fmla="*/ 1266825 h 2105025"/>
                <a:gd name="connsiteX39" fmla="*/ 400050 w 1600200"/>
                <a:gd name="connsiteY39" fmla="*/ 1266825 h 2105025"/>
                <a:gd name="connsiteX40" fmla="*/ 352425 w 1600200"/>
                <a:gd name="connsiteY40" fmla="*/ 1257300 h 2105025"/>
                <a:gd name="connsiteX41" fmla="*/ 285750 w 1600200"/>
                <a:gd name="connsiteY41" fmla="*/ 1190625 h 2105025"/>
                <a:gd name="connsiteX42" fmla="*/ 142875 w 1600200"/>
                <a:gd name="connsiteY42" fmla="*/ 1152525 h 2105025"/>
                <a:gd name="connsiteX43" fmla="*/ 19050 w 1600200"/>
                <a:gd name="connsiteY43" fmla="*/ 1200150 h 2105025"/>
                <a:gd name="connsiteX44" fmla="*/ 38100 w 1600200"/>
                <a:gd name="connsiteY44" fmla="*/ 1123950 h 2105025"/>
                <a:gd name="connsiteX45" fmla="*/ 0 w 1600200"/>
                <a:gd name="connsiteY45" fmla="*/ 1076325 h 2105025"/>
                <a:gd name="connsiteX46" fmla="*/ 219075 w 1600200"/>
                <a:gd name="connsiteY46" fmla="*/ 1019175 h 2105025"/>
                <a:gd name="connsiteX47" fmla="*/ 400050 w 1600200"/>
                <a:gd name="connsiteY47" fmla="*/ 1009650 h 2105025"/>
                <a:gd name="connsiteX48" fmla="*/ 381000 w 1600200"/>
                <a:gd name="connsiteY48" fmla="*/ 923925 h 2105025"/>
                <a:gd name="connsiteX49" fmla="*/ 342900 w 1600200"/>
                <a:gd name="connsiteY49" fmla="*/ 885825 h 2105025"/>
                <a:gd name="connsiteX50" fmla="*/ 352425 w 1600200"/>
                <a:gd name="connsiteY50" fmla="*/ 790575 h 2105025"/>
                <a:gd name="connsiteX51" fmla="*/ 390525 w 1600200"/>
                <a:gd name="connsiteY51" fmla="*/ 771525 h 2105025"/>
                <a:gd name="connsiteX52" fmla="*/ 361950 w 1600200"/>
                <a:gd name="connsiteY52" fmla="*/ 742950 h 2105025"/>
                <a:gd name="connsiteX53" fmla="*/ 295275 w 1600200"/>
                <a:gd name="connsiteY53" fmla="*/ 581025 h 2105025"/>
                <a:gd name="connsiteX54" fmla="*/ 228600 w 1600200"/>
                <a:gd name="connsiteY54" fmla="*/ 438150 h 2105025"/>
                <a:gd name="connsiteX55" fmla="*/ 200025 w 1600200"/>
                <a:gd name="connsiteY55" fmla="*/ 304800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600200" h="2105025">
                  <a:moveTo>
                    <a:pt x="200025" y="304800"/>
                  </a:moveTo>
                  <a:lnTo>
                    <a:pt x="523875" y="266700"/>
                  </a:lnTo>
                  <a:lnTo>
                    <a:pt x="838200" y="180975"/>
                  </a:lnTo>
                  <a:lnTo>
                    <a:pt x="1228725" y="76200"/>
                  </a:lnTo>
                  <a:lnTo>
                    <a:pt x="1476375" y="19050"/>
                  </a:lnTo>
                  <a:lnTo>
                    <a:pt x="1600200" y="0"/>
                  </a:lnTo>
                  <a:lnTo>
                    <a:pt x="1562100" y="85725"/>
                  </a:lnTo>
                  <a:lnTo>
                    <a:pt x="1476375" y="95250"/>
                  </a:lnTo>
                  <a:lnTo>
                    <a:pt x="1419225" y="171450"/>
                  </a:lnTo>
                  <a:lnTo>
                    <a:pt x="1390650" y="266700"/>
                  </a:lnTo>
                  <a:lnTo>
                    <a:pt x="1304925" y="304800"/>
                  </a:lnTo>
                  <a:lnTo>
                    <a:pt x="1257300" y="400050"/>
                  </a:lnTo>
                  <a:lnTo>
                    <a:pt x="1190625" y="514350"/>
                  </a:lnTo>
                  <a:lnTo>
                    <a:pt x="1095375" y="609600"/>
                  </a:lnTo>
                  <a:lnTo>
                    <a:pt x="1000125" y="790575"/>
                  </a:lnTo>
                  <a:lnTo>
                    <a:pt x="1019175" y="981075"/>
                  </a:lnTo>
                  <a:lnTo>
                    <a:pt x="1200150" y="1276350"/>
                  </a:lnTo>
                  <a:lnTo>
                    <a:pt x="1257300" y="1409700"/>
                  </a:lnTo>
                  <a:lnTo>
                    <a:pt x="1343025" y="1571625"/>
                  </a:lnTo>
                  <a:lnTo>
                    <a:pt x="1343025" y="1571625"/>
                  </a:lnTo>
                  <a:lnTo>
                    <a:pt x="1381125" y="1819275"/>
                  </a:lnTo>
                  <a:lnTo>
                    <a:pt x="1295400" y="1981200"/>
                  </a:lnTo>
                  <a:lnTo>
                    <a:pt x="1076325" y="2105025"/>
                  </a:lnTo>
                  <a:lnTo>
                    <a:pt x="1019175" y="2047875"/>
                  </a:lnTo>
                  <a:lnTo>
                    <a:pt x="1019175" y="2047875"/>
                  </a:lnTo>
                  <a:lnTo>
                    <a:pt x="1114425" y="2009775"/>
                  </a:lnTo>
                  <a:lnTo>
                    <a:pt x="1133475" y="1933575"/>
                  </a:lnTo>
                  <a:lnTo>
                    <a:pt x="1114425" y="1828800"/>
                  </a:lnTo>
                  <a:lnTo>
                    <a:pt x="1047750" y="1828800"/>
                  </a:lnTo>
                  <a:lnTo>
                    <a:pt x="971550" y="1743075"/>
                  </a:lnTo>
                  <a:lnTo>
                    <a:pt x="904875" y="1666875"/>
                  </a:lnTo>
                  <a:lnTo>
                    <a:pt x="828675" y="1600200"/>
                  </a:lnTo>
                  <a:lnTo>
                    <a:pt x="790575" y="1514475"/>
                  </a:lnTo>
                  <a:lnTo>
                    <a:pt x="800100" y="1381125"/>
                  </a:lnTo>
                  <a:lnTo>
                    <a:pt x="790575" y="1276350"/>
                  </a:lnTo>
                  <a:lnTo>
                    <a:pt x="704850" y="1228725"/>
                  </a:lnTo>
                  <a:lnTo>
                    <a:pt x="609600" y="1181100"/>
                  </a:lnTo>
                  <a:lnTo>
                    <a:pt x="523875" y="1219200"/>
                  </a:lnTo>
                  <a:lnTo>
                    <a:pt x="457200" y="1266825"/>
                  </a:lnTo>
                  <a:lnTo>
                    <a:pt x="400050" y="1266825"/>
                  </a:lnTo>
                  <a:lnTo>
                    <a:pt x="352425" y="1257300"/>
                  </a:lnTo>
                  <a:lnTo>
                    <a:pt x="285750" y="1190625"/>
                  </a:lnTo>
                  <a:lnTo>
                    <a:pt x="142875" y="1152525"/>
                  </a:lnTo>
                  <a:lnTo>
                    <a:pt x="19050" y="1200150"/>
                  </a:lnTo>
                  <a:lnTo>
                    <a:pt x="38100" y="1123950"/>
                  </a:lnTo>
                  <a:lnTo>
                    <a:pt x="0" y="1076325"/>
                  </a:lnTo>
                  <a:lnTo>
                    <a:pt x="219075" y="1019175"/>
                  </a:lnTo>
                  <a:lnTo>
                    <a:pt x="400050" y="1009650"/>
                  </a:lnTo>
                  <a:lnTo>
                    <a:pt x="381000" y="923925"/>
                  </a:lnTo>
                  <a:lnTo>
                    <a:pt x="342900" y="885825"/>
                  </a:lnTo>
                  <a:lnTo>
                    <a:pt x="352425" y="790575"/>
                  </a:lnTo>
                  <a:lnTo>
                    <a:pt x="390525" y="771525"/>
                  </a:lnTo>
                  <a:lnTo>
                    <a:pt x="361950" y="742950"/>
                  </a:lnTo>
                  <a:lnTo>
                    <a:pt x="295275" y="581025"/>
                  </a:lnTo>
                  <a:lnTo>
                    <a:pt x="228600" y="438150"/>
                  </a:lnTo>
                  <a:lnTo>
                    <a:pt x="200025" y="304800"/>
                  </a:lnTo>
                  <a:close/>
                </a:path>
              </a:pathLst>
            </a:cu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143000" y="4343400"/>
              <a:ext cx="744114" cy="369332"/>
            </a:xfrm>
            <a:prstGeom prst="rect">
              <a:avLst/>
            </a:prstGeom>
            <a:solidFill>
              <a:schemeClr val="bg1"/>
            </a:solidFill>
          </p:spPr>
          <p:txBody>
            <a:bodyPr wrap="none" rtlCol="0">
              <a:spAutoFit/>
            </a:bodyPr>
            <a:lstStyle/>
            <a:p>
              <a:r>
                <a:rPr lang="en-US" b="1" dirty="0" smtClean="0"/>
                <a:t>South</a:t>
              </a:r>
              <a:endParaRPr lang="en-US" b="1" dirty="0"/>
            </a:p>
          </p:txBody>
        </p:sp>
        <p:sp>
          <p:nvSpPr>
            <p:cNvPr id="20" name="TextBox 19"/>
            <p:cNvSpPr txBox="1"/>
            <p:nvPr/>
          </p:nvSpPr>
          <p:spPr>
            <a:xfrm>
              <a:off x="304800" y="2667000"/>
              <a:ext cx="1092800" cy="369332"/>
            </a:xfrm>
            <a:prstGeom prst="rect">
              <a:avLst/>
            </a:prstGeom>
            <a:solidFill>
              <a:schemeClr val="bg1"/>
            </a:solidFill>
          </p:spPr>
          <p:txBody>
            <a:bodyPr wrap="none" rtlCol="0">
              <a:spAutoFit/>
            </a:bodyPr>
            <a:lstStyle/>
            <a:p>
              <a:r>
                <a:rPr lang="en-US" b="1" dirty="0" smtClean="0"/>
                <a:t>N-Central</a:t>
              </a:r>
              <a:endParaRPr lang="en-US" b="1" dirty="0"/>
            </a:p>
          </p:txBody>
        </p:sp>
        <p:sp>
          <p:nvSpPr>
            <p:cNvPr id="23" name="TextBox 22"/>
            <p:cNvSpPr txBox="1"/>
            <p:nvPr/>
          </p:nvSpPr>
          <p:spPr>
            <a:xfrm>
              <a:off x="3505200" y="1600200"/>
              <a:ext cx="799450" cy="369332"/>
            </a:xfrm>
            <a:prstGeom prst="rect">
              <a:avLst/>
            </a:prstGeom>
            <a:solidFill>
              <a:schemeClr val="bg1"/>
            </a:solidFill>
          </p:spPr>
          <p:txBody>
            <a:bodyPr wrap="none" rtlCol="0">
              <a:spAutoFit/>
            </a:bodyPr>
            <a:lstStyle/>
            <a:p>
              <a:r>
                <a:rPr lang="en-US" b="1" dirty="0" smtClean="0"/>
                <a:t>N-East</a:t>
              </a:r>
              <a:endParaRPr lang="en-US" b="1" dirty="0"/>
            </a:p>
          </p:txBody>
        </p:sp>
      </p:grpSp>
      <p:sp>
        <p:nvSpPr>
          <p:cNvPr id="2" name="Title 1"/>
          <p:cNvSpPr>
            <a:spLocks noGrp="1"/>
          </p:cNvSpPr>
          <p:nvPr>
            <p:ph type="title"/>
          </p:nvPr>
        </p:nvSpPr>
        <p:spPr>
          <a:xfrm>
            <a:off x="152400" y="152400"/>
            <a:ext cx="8839200" cy="715962"/>
          </a:xfrm>
        </p:spPr>
        <p:txBody>
          <a:bodyPr>
            <a:noAutofit/>
          </a:bodyPr>
          <a:lstStyle/>
          <a:p>
            <a:r>
              <a:rPr lang="en-US" sz="2800" dirty="0" smtClean="0"/>
              <a:t>Tracking the population through each region and stage</a:t>
            </a:r>
            <a:endParaRPr lang="en-US" sz="2800" dirty="0"/>
          </a:p>
        </p:txBody>
      </p:sp>
      <p:cxnSp>
        <p:nvCxnSpPr>
          <p:cNvPr id="21" name="Straight Arrow Connector 20"/>
          <p:cNvCxnSpPr/>
          <p:nvPr/>
        </p:nvCxnSpPr>
        <p:spPr>
          <a:xfrm flipH="1">
            <a:off x="228600" y="6629400"/>
            <a:ext cx="762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29200" y="1143000"/>
            <a:ext cx="3962400" cy="1837426"/>
          </a:xfrm>
          <a:prstGeom prst="rect">
            <a:avLst/>
          </a:prstGeom>
          <a:noFill/>
        </p:spPr>
        <p:txBody>
          <a:bodyPr wrap="square" rtlCol="0">
            <a:spAutoFit/>
          </a:bodyPr>
          <a:lstStyle/>
          <a:p>
            <a:pPr marL="342900" indent="-342900">
              <a:lnSpc>
                <a:spcPct val="90000"/>
              </a:lnSpc>
              <a:buFont typeface="+mj-lt"/>
              <a:buAutoNum type="arabicPeriod"/>
            </a:pPr>
            <a:r>
              <a:rPr lang="en-US" dirty="0" smtClean="0"/>
              <a:t>Do the number of adults surviving the winter in Mexico relate to the number of adults arriving in the Texas area in spring?</a:t>
            </a:r>
          </a:p>
          <a:p>
            <a:pPr marL="342900" indent="-342900">
              <a:lnSpc>
                <a:spcPct val="90000"/>
              </a:lnSpc>
              <a:buFont typeface="+mj-lt"/>
              <a:buAutoNum type="arabicPeriod"/>
            </a:pPr>
            <a:r>
              <a:rPr lang="en-US" dirty="0" smtClean="0"/>
              <a:t>Do the number of spring arriving adults relate to the number of 1</a:t>
            </a:r>
            <a:r>
              <a:rPr lang="en-US" baseline="30000" dirty="0" smtClean="0"/>
              <a:t>st</a:t>
            </a:r>
            <a:r>
              <a:rPr lang="en-US" dirty="0" smtClean="0"/>
              <a:t> gen eggs that are recorded?</a:t>
            </a:r>
          </a:p>
        </p:txBody>
      </p:sp>
      <p:sp>
        <p:nvSpPr>
          <p:cNvPr id="22" name="TextBox 21"/>
          <p:cNvSpPr txBox="1"/>
          <p:nvPr/>
        </p:nvSpPr>
        <p:spPr>
          <a:xfrm>
            <a:off x="586887" y="6271667"/>
            <a:ext cx="1449564" cy="369332"/>
          </a:xfrm>
          <a:prstGeom prst="rect">
            <a:avLst/>
          </a:prstGeom>
          <a:noFill/>
        </p:spPr>
        <p:txBody>
          <a:bodyPr wrap="none" rtlCol="0">
            <a:spAutoFit/>
          </a:bodyPr>
          <a:lstStyle/>
          <a:p>
            <a:r>
              <a:rPr lang="en-US" dirty="0" smtClean="0"/>
              <a:t>Mexican sites</a:t>
            </a:r>
            <a:endParaRPr lang="en-US" dirty="0"/>
          </a:p>
        </p:txBody>
      </p:sp>
      <p:sp>
        <p:nvSpPr>
          <p:cNvPr id="25" name="5-Point Star 24"/>
          <p:cNvSpPr/>
          <p:nvPr/>
        </p:nvSpPr>
        <p:spPr>
          <a:xfrm>
            <a:off x="152400" y="6324600"/>
            <a:ext cx="228600" cy="228600"/>
          </a:xfrm>
          <a:prstGeom prst="star5">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279401" y="5105400"/>
            <a:ext cx="482600" cy="1171575"/>
          </a:xfrm>
          <a:custGeom>
            <a:avLst/>
            <a:gdLst>
              <a:gd name="connsiteX0" fmla="*/ 44450 w 949325"/>
              <a:gd name="connsiteY0" fmla="*/ 1562100 h 1628775"/>
              <a:gd name="connsiteX1" fmla="*/ 25400 w 949325"/>
              <a:gd name="connsiteY1" fmla="*/ 1485900 h 1628775"/>
              <a:gd name="connsiteX2" fmla="*/ 111125 w 949325"/>
              <a:gd name="connsiteY2" fmla="*/ 704850 h 1628775"/>
              <a:gd name="connsiteX3" fmla="*/ 692150 w 949325"/>
              <a:gd name="connsiteY3" fmla="*/ 171450 h 1628775"/>
              <a:gd name="connsiteX4" fmla="*/ 949325 w 949325"/>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325" h="1628775">
                <a:moveTo>
                  <a:pt x="44450" y="1562100"/>
                </a:moveTo>
                <a:cubicBezTo>
                  <a:pt x="29369" y="1595437"/>
                  <a:pt x="14288" y="1628775"/>
                  <a:pt x="25400" y="1485900"/>
                </a:cubicBezTo>
                <a:cubicBezTo>
                  <a:pt x="36512" y="1343025"/>
                  <a:pt x="0" y="923925"/>
                  <a:pt x="111125" y="704850"/>
                </a:cubicBezTo>
                <a:cubicBezTo>
                  <a:pt x="222250" y="485775"/>
                  <a:pt x="552450" y="288925"/>
                  <a:pt x="692150" y="171450"/>
                </a:cubicBezTo>
                <a:cubicBezTo>
                  <a:pt x="831850" y="53975"/>
                  <a:pt x="890587" y="26987"/>
                  <a:pt x="949325" y="0"/>
                </a:cubicBezTo>
              </a:path>
            </a:pathLst>
          </a:custGeom>
          <a:noFill/>
          <a:ln w="76200">
            <a:solidFill>
              <a:srgbClr val="000000"/>
            </a:solidFill>
            <a:tailEnd type="stealth"/>
          </a:ln>
          <a:effectLst>
            <a:outerShdw blurRad="190500" dist="101600" dir="5400000" sx="110000" sy="110000" algn="t" rotWithShape="0">
              <a:prstClr val="black">
                <a:alpha val="40000"/>
              </a:prstClr>
            </a:outerShdw>
          </a:effectLst>
          <a:scene3d>
            <a:camera prst="orthographicFront"/>
            <a:lightRig rig="threePt" dir="t"/>
          </a:scene3d>
          <a:sp3d extrusionH="76200">
            <a:extrusionClr>
              <a:schemeClr val="accent6">
                <a:lumMod val="75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381000" y="4419600"/>
            <a:ext cx="469247" cy="533400"/>
          </a:xfrm>
          <a:custGeom>
            <a:avLst/>
            <a:gdLst>
              <a:gd name="connsiteX0" fmla="*/ 182562 w 833437"/>
              <a:gd name="connsiteY0" fmla="*/ 927100 h 927100"/>
              <a:gd name="connsiteX1" fmla="*/ 11112 w 833437"/>
              <a:gd name="connsiteY1" fmla="*/ 574675 h 927100"/>
              <a:gd name="connsiteX2" fmla="*/ 115887 w 833437"/>
              <a:gd name="connsiteY2" fmla="*/ 174625 h 927100"/>
              <a:gd name="connsiteX3" fmla="*/ 401637 w 833437"/>
              <a:gd name="connsiteY3" fmla="*/ 3175 h 927100"/>
              <a:gd name="connsiteX4" fmla="*/ 763587 w 833437"/>
              <a:gd name="connsiteY4" fmla="*/ 155575 h 927100"/>
              <a:gd name="connsiteX5" fmla="*/ 820737 w 833437"/>
              <a:gd name="connsiteY5" fmla="*/ 584200 h 927100"/>
              <a:gd name="connsiteX6" fmla="*/ 715962 w 833437"/>
              <a:gd name="connsiteY6" fmla="*/ 898525 h 927100"/>
              <a:gd name="connsiteX0" fmla="*/ 182562 w 855398"/>
              <a:gd name="connsiteY0" fmla="*/ 927100 h 927100"/>
              <a:gd name="connsiteX1" fmla="*/ 11112 w 855398"/>
              <a:gd name="connsiteY1" fmla="*/ 574675 h 927100"/>
              <a:gd name="connsiteX2" fmla="*/ 115887 w 855398"/>
              <a:gd name="connsiteY2" fmla="*/ 174625 h 927100"/>
              <a:gd name="connsiteX3" fmla="*/ 401637 w 855398"/>
              <a:gd name="connsiteY3" fmla="*/ 3175 h 927100"/>
              <a:gd name="connsiteX4" fmla="*/ 763587 w 855398"/>
              <a:gd name="connsiteY4" fmla="*/ 155575 h 927100"/>
              <a:gd name="connsiteX5" fmla="*/ 820737 w 855398"/>
              <a:gd name="connsiteY5" fmla="*/ 584200 h 927100"/>
              <a:gd name="connsiteX6" fmla="*/ 555625 w 855398"/>
              <a:gd name="connsiteY6" fmla="*/ 794657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98" h="927100">
                <a:moveTo>
                  <a:pt x="182562" y="927100"/>
                </a:moveTo>
                <a:cubicBezTo>
                  <a:pt x="102393" y="813594"/>
                  <a:pt x="22225" y="700088"/>
                  <a:pt x="11112" y="574675"/>
                </a:cubicBezTo>
                <a:cubicBezTo>
                  <a:pt x="0" y="449263"/>
                  <a:pt x="50800" y="269875"/>
                  <a:pt x="115887" y="174625"/>
                </a:cubicBezTo>
                <a:cubicBezTo>
                  <a:pt x="180975" y="79375"/>
                  <a:pt x="293687" y="6350"/>
                  <a:pt x="401637" y="3175"/>
                </a:cubicBezTo>
                <a:cubicBezTo>
                  <a:pt x="509587" y="0"/>
                  <a:pt x="693737" y="58738"/>
                  <a:pt x="763587" y="155575"/>
                </a:cubicBezTo>
                <a:cubicBezTo>
                  <a:pt x="833437" y="252412"/>
                  <a:pt x="855397" y="477686"/>
                  <a:pt x="820737" y="584200"/>
                </a:cubicBezTo>
                <a:cubicBezTo>
                  <a:pt x="786077" y="690714"/>
                  <a:pt x="604044" y="699407"/>
                  <a:pt x="555625" y="794657"/>
                </a:cubicBezTo>
              </a:path>
            </a:pathLst>
          </a:custGeom>
          <a:ln w="76200">
            <a:solidFill>
              <a:srgbClr val="000000"/>
            </a:solidFill>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99292" y="1143000"/>
            <a:ext cx="4677508" cy="4966138"/>
            <a:chOff x="199292" y="1143000"/>
            <a:chExt cx="4677508" cy="4966138"/>
          </a:xfrm>
        </p:grpSpPr>
        <p:pic>
          <p:nvPicPr>
            <p:cNvPr id="23" name="Picture 2"/>
            <p:cNvPicPr>
              <a:picLocks noChangeAspect="1" noChangeArrowheads="1"/>
            </p:cNvPicPr>
            <p:nvPr/>
          </p:nvPicPr>
          <p:blipFill>
            <a:blip r:embed="rId2" cstate="print"/>
            <a:srcRect l="54054" t="26000" r="10625" b="14000"/>
            <a:stretch>
              <a:fillRect/>
            </a:stretch>
          </p:blipFill>
          <p:spPr bwMode="auto">
            <a:xfrm>
              <a:off x="199292" y="1143000"/>
              <a:ext cx="4677508" cy="4966138"/>
            </a:xfrm>
            <a:prstGeom prst="rect">
              <a:avLst/>
            </a:prstGeom>
            <a:noFill/>
            <a:ln w="9525">
              <a:noFill/>
              <a:miter lim="800000"/>
              <a:headEnd/>
              <a:tailEnd/>
            </a:ln>
          </p:spPr>
        </p:pic>
        <p:sp>
          <p:nvSpPr>
            <p:cNvPr id="27" name="Freeform 26"/>
            <p:cNvSpPr/>
            <p:nvPr/>
          </p:nvSpPr>
          <p:spPr>
            <a:xfrm>
              <a:off x="209550" y="2876550"/>
              <a:ext cx="3619500" cy="1457325"/>
            </a:xfrm>
            <a:custGeom>
              <a:avLst/>
              <a:gdLst>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47975 w 3619500"/>
                <a:gd name="connsiteY16" fmla="*/ 180975 h 1457325"/>
                <a:gd name="connsiteX17" fmla="*/ 2228850 w 3619500"/>
                <a:gd name="connsiteY17" fmla="*/ 323850 h 1457325"/>
                <a:gd name="connsiteX18" fmla="*/ 1543050 w 3619500"/>
                <a:gd name="connsiteY18" fmla="*/ 447675 h 1457325"/>
                <a:gd name="connsiteX19" fmla="*/ 914400 w 3619500"/>
                <a:gd name="connsiteY19" fmla="*/ 523875 h 1457325"/>
                <a:gd name="connsiteX20" fmla="*/ 314325 w 3619500"/>
                <a:gd name="connsiteY20" fmla="*/ 542925 h 1457325"/>
                <a:gd name="connsiteX21" fmla="*/ 0 w 3619500"/>
                <a:gd name="connsiteY21"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1543050 w 3619500"/>
                <a:gd name="connsiteY18" fmla="*/ 447675 h 1457325"/>
                <a:gd name="connsiteX19" fmla="*/ 914400 w 3619500"/>
                <a:gd name="connsiteY19" fmla="*/ 523875 h 1457325"/>
                <a:gd name="connsiteX20" fmla="*/ 314325 w 3619500"/>
                <a:gd name="connsiteY20" fmla="*/ 542925 h 1457325"/>
                <a:gd name="connsiteX21" fmla="*/ 0 w 3619500"/>
                <a:gd name="connsiteY21"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19500" h="1457325">
                  <a:moveTo>
                    <a:pt x="0" y="552450"/>
                  </a:moveTo>
                  <a:lnTo>
                    <a:pt x="0" y="1457325"/>
                  </a:lnTo>
                  <a:lnTo>
                    <a:pt x="1171575" y="1438275"/>
                  </a:lnTo>
                  <a:lnTo>
                    <a:pt x="2047875" y="1333500"/>
                  </a:lnTo>
                  <a:lnTo>
                    <a:pt x="2724150" y="1190625"/>
                  </a:lnTo>
                  <a:lnTo>
                    <a:pt x="3286125" y="1038225"/>
                  </a:lnTo>
                  <a:lnTo>
                    <a:pt x="3467100" y="990600"/>
                  </a:lnTo>
                  <a:lnTo>
                    <a:pt x="3552825" y="990600"/>
                  </a:lnTo>
                  <a:lnTo>
                    <a:pt x="3619500" y="819150"/>
                  </a:lnTo>
                  <a:lnTo>
                    <a:pt x="3495675" y="657225"/>
                  </a:lnTo>
                  <a:lnTo>
                    <a:pt x="3467100" y="571500"/>
                  </a:lnTo>
                  <a:lnTo>
                    <a:pt x="3514725" y="447675"/>
                  </a:lnTo>
                  <a:lnTo>
                    <a:pt x="3533775" y="323850"/>
                  </a:lnTo>
                  <a:lnTo>
                    <a:pt x="3514725" y="238125"/>
                  </a:lnTo>
                  <a:lnTo>
                    <a:pt x="3571875" y="104775"/>
                  </a:lnTo>
                  <a:lnTo>
                    <a:pt x="3581400" y="0"/>
                  </a:lnTo>
                  <a:lnTo>
                    <a:pt x="2838450" y="171450"/>
                  </a:lnTo>
                  <a:cubicBezTo>
                    <a:pt x="2635250" y="222250"/>
                    <a:pt x="2470150" y="282575"/>
                    <a:pt x="2228850" y="323850"/>
                  </a:cubicBezTo>
                  <a:lnTo>
                    <a:pt x="2590800" y="238125"/>
                  </a:lnTo>
                  <a:lnTo>
                    <a:pt x="1543050" y="447675"/>
                  </a:lnTo>
                  <a:lnTo>
                    <a:pt x="914400" y="523875"/>
                  </a:lnTo>
                  <a:lnTo>
                    <a:pt x="314325" y="542925"/>
                  </a:lnTo>
                  <a:lnTo>
                    <a:pt x="0" y="552450"/>
                  </a:lnTo>
                  <a:close/>
                </a:path>
              </a:pathLst>
            </a:cu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2171700" y="3867150"/>
              <a:ext cx="1600200" cy="2105025"/>
            </a:xfrm>
            <a:custGeom>
              <a:avLst/>
              <a:gdLst>
                <a:gd name="connsiteX0" fmla="*/ 200025 w 1600200"/>
                <a:gd name="connsiteY0" fmla="*/ 304800 h 2105025"/>
                <a:gd name="connsiteX1" fmla="*/ 523875 w 1600200"/>
                <a:gd name="connsiteY1" fmla="*/ 266700 h 2105025"/>
                <a:gd name="connsiteX2" fmla="*/ 838200 w 1600200"/>
                <a:gd name="connsiteY2" fmla="*/ 180975 h 2105025"/>
                <a:gd name="connsiteX3" fmla="*/ 1228725 w 1600200"/>
                <a:gd name="connsiteY3" fmla="*/ 76200 h 2105025"/>
                <a:gd name="connsiteX4" fmla="*/ 1476375 w 1600200"/>
                <a:gd name="connsiteY4" fmla="*/ 19050 h 2105025"/>
                <a:gd name="connsiteX5" fmla="*/ 1600200 w 1600200"/>
                <a:gd name="connsiteY5" fmla="*/ 0 h 2105025"/>
                <a:gd name="connsiteX6" fmla="*/ 1562100 w 1600200"/>
                <a:gd name="connsiteY6" fmla="*/ 85725 h 2105025"/>
                <a:gd name="connsiteX7" fmla="*/ 1476375 w 1600200"/>
                <a:gd name="connsiteY7" fmla="*/ 95250 h 2105025"/>
                <a:gd name="connsiteX8" fmla="*/ 1419225 w 1600200"/>
                <a:gd name="connsiteY8" fmla="*/ 171450 h 2105025"/>
                <a:gd name="connsiteX9" fmla="*/ 1390650 w 1600200"/>
                <a:gd name="connsiteY9" fmla="*/ 266700 h 2105025"/>
                <a:gd name="connsiteX10" fmla="*/ 1304925 w 1600200"/>
                <a:gd name="connsiteY10" fmla="*/ 304800 h 2105025"/>
                <a:gd name="connsiteX11" fmla="*/ 1257300 w 1600200"/>
                <a:gd name="connsiteY11" fmla="*/ 400050 h 2105025"/>
                <a:gd name="connsiteX12" fmla="*/ 1190625 w 1600200"/>
                <a:gd name="connsiteY12" fmla="*/ 514350 h 2105025"/>
                <a:gd name="connsiteX13" fmla="*/ 1095375 w 1600200"/>
                <a:gd name="connsiteY13" fmla="*/ 609600 h 2105025"/>
                <a:gd name="connsiteX14" fmla="*/ 1000125 w 1600200"/>
                <a:gd name="connsiteY14" fmla="*/ 790575 h 2105025"/>
                <a:gd name="connsiteX15" fmla="*/ 1019175 w 1600200"/>
                <a:gd name="connsiteY15" fmla="*/ 981075 h 2105025"/>
                <a:gd name="connsiteX16" fmla="*/ 1200150 w 1600200"/>
                <a:gd name="connsiteY16" fmla="*/ 1276350 h 2105025"/>
                <a:gd name="connsiteX17" fmla="*/ 1257300 w 1600200"/>
                <a:gd name="connsiteY17" fmla="*/ 1409700 h 2105025"/>
                <a:gd name="connsiteX18" fmla="*/ 1343025 w 1600200"/>
                <a:gd name="connsiteY18" fmla="*/ 1571625 h 2105025"/>
                <a:gd name="connsiteX19" fmla="*/ 1343025 w 1600200"/>
                <a:gd name="connsiteY19" fmla="*/ 1571625 h 2105025"/>
                <a:gd name="connsiteX20" fmla="*/ 1381125 w 1600200"/>
                <a:gd name="connsiteY20" fmla="*/ 1819275 h 2105025"/>
                <a:gd name="connsiteX21" fmla="*/ 1295400 w 1600200"/>
                <a:gd name="connsiteY21" fmla="*/ 1981200 h 2105025"/>
                <a:gd name="connsiteX22" fmla="*/ 1076325 w 1600200"/>
                <a:gd name="connsiteY22" fmla="*/ 2105025 h 2105025"/>
                <a:gd name="connsiteX23" fmla="*/ 1019175 w 1600200"/>
                <a:gd name="connsiteY23" fmla="*/ 2047875 h 2105025"/>
                <a:gd name="connsiteX24" fmla="*/ 1019175 w 1600200"/>
                <a:gd name="connsiteY24" fmla="*/ 2047875 h 2105025"/>
                <a:gd name="connsiteX25" fmla="*/ 1114425 w 1600200"/>
                <a:gd name="connsiteY25" fmla="*/ 2009775 h 2105025"/>
                <a:gd name="connsiteX26" fmla="*/ 1133475 w 1600200"/>
                <a:gd name="connsiteY26" fmla="*/ 1933575 h 2105025"/>
                <a:gd name="connsiteX27" fmla="*/ 1114425 w 1600200"/>
                <a:gd name="connsiteY27" fmla="*/ 1828800 h 2105025"/>
                <a:gd name="connsiteX28" fmla="*/ 1047750 w 1600200"/>
                <a:gd name="connsiteY28" fmla="*/ 1828800 h 2105025"/>
                <a:gd name="connsiteX29" fmla="*/ 971550 w 1600200"/>
                <a:gd name="connsiteY29" fmla="*/ 1743075 h 2105025"/>
                <a:gd name="connsiteX30" fmla="*/ 904875 w 1600200"/>
                <a:gd name="connsiteY30" fmla="*/ 1666875 h 2105025"/>
                <a:gd name="connsiteX31" fmla="*/ 828675 w 1600200"/>
                <a:gd name="connsiteY31" fmla="*/ 1600200 h 2105025"/>
                <a:gd name="connsiteX32" fmla="*/ 790575 w 1600200"/>
                <a:gd name="connsiteY32" fmla="*/ 1514475 h 2105025"/>
                <a:gd name="connsiteX33" fmla="*/ 800100 w 1600200"/>
                <a:gd name="connsiteY33" fmla="*/ 1381125 h 2105025"/>
                <a:gd name="connsiteX34" fmla="*/ 790575 w 1600200"/>
                <a:gd name="connsiteY34" fmla="*/ 1276350 h 2105025"/>
                <a:gd name="connsiteX35" fmla="*/ 704850 w 1600200"/>
                <a:gd name="connsiteY35" fmla="*/ 1228725 h 2105025"/>
                <a:gd name="connsiteX36" fmla="*/ 609600 w 1600200"/>
                <a:gd name="connsiteY36" fmla="*/ 1181100 h 2105025"/>
                <a:gd name="connsiteX37" fmla="*/ 523875 w 1600200"/>
                <a:gd name="connsiteY37" fmla="*/ 1219200 h 2105025"/>
                <a:gd name="connsiteX38" fmla="*/ 457200 w 1600200"/>
                <a:gd name="connsiteY38" fmla="*/ 1266825 h 2105025"/>
                <a:gd name="connsiteX39" fmla="*/ 400050 w 1600200"/>
                <a:gd name="connsiteY39" fmla="*/ 1266825 h 2105025"/>
                <a:gd name="connsiteX40" fmla="*/ 352425 w 1600200"/>
                <a:gd name="connsiteY40" fmla="*/ 1257300 h 2105025"/>
                <a:gd name="connsiteX41" fmla="*/ 285750 w 1600200"/>
                <a:gd name="connsiteY41" fmla="*/ 1190625 h 2105025"/>
                <a:gd name="connsiteX42" fmla="*/ 142875 w 1600200"/>
                <a:gd name="connsiteY42" fmla="*/ 1152525 h 2105025"/>
                <a:gd name="connsiteX43" fmla="*/ 19050 w 1600200"/>
                <a:gd name="connsiteY43" fmla="*/ 1200150 h 2105025"/>
                <a:gd name="connsiteX44" fmla="*/ 38100 w 1600200"/>
                <a:gd name="connsiteY44" fmla="*/ 1123950 h 2105025"/>
                <a:gd name="connsiteX45" fmla="*/ 0 w 1600200"/>
                <a:gd name="connsiteY45" fmla="*/ 1076325 h 2105025"/>
                <a:gd name="connsiteX46" fmla="*/ 219075 w 1600200"/>
                <a:gd name="connsiteY46" fmla="*/ 1019175 h 2105025"/>
                <a:gd name="connsiteX47" fmla="*/ 400050 w 1600200"/>
                <a:gd name="connsiteY47" fmla="*/ 1009650 h 2105025"/>
                <a:gd name="connsiteX48" fmla="*/ 381000 w 1600200"/>
                <a:gd name="connsiteY48" fmla="*/ 923925 h 2105025"/>
                <a:gd name="connsiteX49" fmla="*/ 342900 w 1600200"/>
                <a:gd name="connsiteY49" fmla="*/ 885825 h 2105025"/>
                <a:gd name="connsiteX50" fmla="*/ 352425 w 1600200"/>
                <a:gd name="connsiteY50" fmla="*/ 790575 h 2105025"/>
                <a:gd name="connsiteX51" fmla="*/ 390525 w 1600200"/>
                <a:gd name="connsiteY51" fmla="*/ 771525 h 2105025"/>
                <a:gd name="connsiteX52" fmla="*/ 361950 w 1600200"/>
                <a:gd name="connsiteY52" fmla="*/ 742950 h 2105025"/>
                <a:gd name="connsiteX53" fmla="*/ 295275 w 1600200"/>
                <a:gd name="connsiteY53" fmla="*/ 581025 h 2105025"/>
                <a:gd name="connsiteX54" fmla="*/ 228600 w 1600200"/>
                <a:gd name="connsiteY54" fmla="*/ 438150 h 2105025"/>
                <a:gd name="connsiteX55" fmla="*/ 200025 w 1600200"/>
                <a:gd name="connsiteY55" fmla="*/ 304800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600200" h="2105025">
                  <a:moveTo>
                    <a:pt x="200025" y="304800"/>
                  </a:moveTo>
                  <a:lnTo>
                    <a:pt x="523875" y="266700"/>
                  </a:lnTo>
                  <a:lnTo>
                    <a:pt x="838200" y="180975"/>
                  </a:lnTo>
                  <a:lnTo>
                    <a:pt x="1228725" y="76200"/>
                  </a:lnTo>
                  <a:lnTo>
                    <a:pt x="1476375" y="19050"/>
                  </a:lnTo>
                  <a:lnTo>
                    <a:pt x="1600200" y="0"/>
                  </a:lnTo>
                  <a:lnTo>
                    <a:pt x="1562100" y="85725"/>
                  </a:lnTo>
                  <a:lnTo>
                    <a:pt x="1476375" y="95250"/>
                  </a:lnTo>
                  <a:lnTo>
                    <a:pt x="1419225" y="171450"/>
                  </a:lnTo>
                  <a:lnTo>
                    <a:pt x="1390650" y="266700"/>
                  </a:lnTo>
                  <a:lnTo>
                    <a:pt x="1304925" y="304800"/>
                  </a:lnTo>
                  <a:lnTo>
                    <a:pt x="1257300" y="400050"/>
                  </a:lnTo>
                  <a:lnTo>
                    <a:pt x="1190625" y="514350"/>
                  </a:lnTo>
                  <a:lnTo>
                    <a:pt x="1095375" y="609600"/>
                  </a:lnTo>
                  <a:lnTo>
                    <a:pt x="1000125" y="790575"/>
                  </a:lnTo>
                  <a:lnTo>
                    <a:pt x="1019175" y="981075"/>
                  </a:lnTo>
                  <a:lnTo>
                    <a:pt x="1200150" y="1276350"/>
                  </a:lnTo>
                  <a:lnTo>
                    <a:pt x="1257300" y="1409700"/>
                  </a:lnTo>
                  <a:lnTo>
                    <a:pt x="1343025" y="1571625"/>
                  </a:lnTo>
                  <a:lnTo>
                    <a:pt x="1343025" y="1571625"/>
                  </a:lnTo>
                  <a:lnTo>
                    <a:pt x="1381125" y="1819275"/>
                  </a:lnTo>
                  <a:lnTo>
                    <a:pt x="1295400" y="1981200"/>
                  </a:lnTo>
                  <a:lnTo>
                    <a:pt x="1076325" y="2105025"/>
                  </a:lnTo>
                  <a:lnTo>
                    <a:pt x="1019175" y="2047875"/>
                  </a:lnTo>
                  <a:lnTo>
                    <a:pt x="1019175" y="2047875"/>
                  </a:lnTo>
                  <a:lnTo>
                    <a:pt x="1114425" y="2009775"/>
                  </a:lnTo>
                  <a:lnTo>
                    <a:pt x="1133475" y="1933575"/>
                  </a:lnTo>
                  <a:lnTo>
                    <a:pt x="1114425" y="1828800"/>
                  </a:lnTo>
                  <a:lnTo>
                    <a:pt x="1047750" y="1828800"/>
                  </a:lnTo>
                  <a:lnTo>
                    <a:pt x="971550" y="1743075"/>
                  </a:lnTo>
                  <a:lnTo>
                    <a:pt x="904875" y="1666875"/>
                  </a:lnTo>
                  <a:lnTo>
                    <a:pt x="828675" y="1600200"/>
                  </a:lnTo>
                  <a:lnTo>
                    <a:pt x="790575" y="1514475"/>
                  </a:lnTo>
                  <a:lnTo>
                    <a:pt x="800100" y="1381125"/>
                  </a:lnTo>
                  <a:lnTo>
                    <a:pt x="790575" y="1276350"/>
                  </a:lnTo>
                  <a:lnTo>
                    <a:pt x="704850" y="1228725"/>
                  </a:lnTo>
                  <a:lnTo>
                    <a:pt x="609600" y="1181100"/>
                  </a:lnTo>
                  <a:lnTo>
                    <a:pt x="523875" y="1219200"/>
                  </a:lnTo>
                  <a:lnTo>
                    <a:pt x="457200" y="1266825"/>
                  </a:lnTo>
                  <a:lnTo>
                    <a:pt x="400050" y="1266825"/>
                  </a:lnTo>
                  <a:lnTo>
                    <a:pt x="352425" y="1257300"/>
                  </a:lnTo>
                  <a:lnTo>
                    <a:pt x="285750" y="1190625"/>
                  </a:lnTo>
                  <a:lnTo>
                    <a:pt x="142875" y="1152525"/>
                  </a:lnTo>
                  <a:lnTo>
                    <a:pt x="19050" y="1200150"/>
                  </a:lnTo>
                  <a:lnTo>
                    <a:pt x="38100" y="1123950"/>
                  </a:lnTo>
                  <a:lnTo>
                    <a:pt x="0" y="1076325"/>
                  </a:lnTo>
                  <a:lnTo>
                    <a:pt x="219075" y="1019175"/>
                  </a:lnTo>
                  <a:lnTo>
                    <a:pt x="400050" y="1009650"/>
                  </a:lnTo>
                  <a:lnTo>
                    <a:pt x="381000" y="923925"/>
                  </a:lnTo>
                  <a:lnTo>
                    <a:pt x="342900" y="885825"/>
                  </a:lnTo>
                  <a:lnTo>
                    <a:pt x="352425" y="790575"/>
                  </a:lnTo>
                  <a:lnTo>
                    <a:pt x="390525" y="771525"/>
                  </a:lnTo>
                  <a:lnTo>
                    <a:pt x="361950" y="742950"/>
                  </a:lnTo>
                  <a:lnTo>
                    <a:pt x="295275" y="581025"/>
                  </a:lnTo>
                  <a:lnTo>
                    <a:pt x="228600" y="438150"/>
                  </a:lnTo>
                  <a:lnTo>
                    <a:pt x="200025" y="304800"/>
                  </a:lnTo>
                  <a:close/>
                </a:path>
              </a:pathLst>
            </a:cu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143000" y="4343400"/>
              <a:ext cx="744114" cy="369332"/>
            </a:xfrm>
            <a:prstGeom prst="rect">
              <a:avLst/>
            </a:prstGeom>
            <a:solidFill>
              <a:schemeClr val="bg1"/>
            </a:solidFill>
          </p:spPr>
          <p:txBody>
            <a:bodyPr wrap="none" rtlCol="0">
              <a:spAutoFit/>
            </a:bodyPr>
            <a:lstStyle/>
            <a:p>
              <a:r>
                <a:rPr lang="en-US" b="1" dirty="0" smtClean="0"/>
                <a:t>South</a:t>
              </a:r>
              <a:endParaRPr lang="en-US" b="1" dirty="0"/>
            </a:p>
          </p:txBody>
        </p:sp>
        <p:sp>
          <p:nvSpPr>
            <p:cNvPr id="31" name="TextBox 30"/>
            <p:cNvSpPr txBox="1"/>
            <p:nvPr/>
          </p:nvSpPr>
          <p:spPr>
            <a:xfrm>
              <a:off x="304800" y="2667000"/>
              <a:ext cx="1092800" cy="369332"/>
            </a:xfrm>
            <a:prstGeom prst="rect">
              <a:avLst/>
            </a:prstGeom>
            <a:solidFill>
              <a:schemeClr val="bg1"/>
            </a:solidFill>
          </p:spPr>
          <p:txBody>
            <a:bodyPr wrap="none" rtlCol="0">
              <a:spAutoFit/>
            </a:bodyPr>
            <a:lstStyle/>
            <a:p>
              <a:r>
                <a:rPr lang="en-US" b="1" dirty="0" smtClean="0"/>
                <a:t>N-Central</a:t>
              </a:r>
              <a:endParaRPr lang="en-US" b="1" dirty="0"/>
            </a:p>
          </p:txBody>
        </p:sp>
        <p:sp>
          <p:nvSpPr>
            <p:cNvPr id="32" name="TextBox 31"/>
            <p:cNvSpPr txBox="1"/>
            <p:nvPr/>
          </p:nvSpPr>
          <p:spPr>
            <a:xfrm>
              <a:off x="3505200" y="1600200"/>
              <a:ext cx="799450" cy="369332"/>
            </a:xfrm>
            <a:prstGeom prst="rect">
              <a:avLst/>
            </a:prstGeom>
            <a:solidFill>
              <a:schemeClr val="bg1"/>
            </a:solidFill>
          </p:spPr>
          <p:txBody>
            <a:bodyPr wrap="none" rtlCol="0">
              <a:spAutoFit/>
            </a:bodyPr>
            <a:lstStyle/>
            <a:p>
              <a:r>
                <a:rPr lang="en-US" b="1" dirty="0" smtClean="0"/>
                <a:t>N-East</a:t>
              </a:r>
              <a:endParaRPr lang="en-US" b="1" dirty="0"/>
            </a:p>
          </p:txBody>
        </p:sp>
      </p:grpSp>
      <p:sp>
        <p:nvSpPr>
          <p:cNvPr id="2" name="Title 1"/>
          <p:cNvSpPr>
            <a:spLocks noGrp="1"/>
          </p:cNvSpPr>
          <p:nvPr>
            <p:ph type="title"/>
          </p:nvPr>
        </p:nvSpPr>
        <p:spPr>
          <a:xfrm>
            <a:off x="152400" y="152400"/>
            <a:ext cx="8839200" cy="715962"/>
          </a:xfrm>
        </p:spPr>
        <p:txBody>
          <a:bodyPr>
            <a:noAutofit/>
          </a:bodyPr>
          <a:lstStyle/>
          <a:p>
            <a:r>
              <a:rPr lang="en-US" sz="2800" dirty="0" smtClean="0"/>
              <a:t>Tracking the population through each region and stage</a:t>
            </a:r>
            <a:endParaRPr lang="en-US" sz="2800" dirty="0"/>
          </a:p>
        </p:txBody>
      </p:sp>
      <p:sp>
        <p:nvSpPr>
          <p:cNvPr id="19" name="5-Point Star 18"/>
          <p:cNvSpPr/>
          <p:nvPr/>
        </p:nvSpPr>
        <p:spPr>
          <a:xfrm>
            <a:off x="304800" y="6324600"/>
            <a:ext cx="228600" cy="22860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H="1">
            <a:off x="228600" y="6629400"/>
            <a:ext cx="762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86887" y="6271667"/>
            <a:ext cx="1449564" cy="369332"/>
          </a:xfrm>
          <a:prstGeom prst="rect">
            <a:avLst/>
          </a:prstGeom>
          <a:noFill/>
        </p:spPr>
        <p:txBody>
          <a:bodyPr wrap="none" rtlCol="0">
            <a:spAutoFit/>
          </a:bodyPr>
          <a:lstStyle/>
          <a:p>
            <a:r>
              <a:rPr lang="en-US" dirty="0" smtClean="0"/>
              <a:t>Mexican sites</a:t>
            </a:r>
            <a:endParaRPr lang="en-US" dirty="0"/>
          </a:p>
        </p:txBody>
      </p:sp>
      <p:sp>
        <p:nvSpPr>
          <p:cNvPr id="25" name="5-Point Star 24"/>
          <p:cNvSpPr/>
          <p:nvPr/>
        </p:nvSpPr>
        <p:spPr>
          <a:xfrm>
            <a:off x="304800" y="6324600"/>
            <a:ext cx="228600" cy="228600"/>
          </a:xfrm>
          <a:prstGeom prst="star5">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029200" y="1143000"/>
            <a:ext cx="3962400" cy="2834622"/>
          </a:xfrm>
          <a:prstGeom prst="rect">
            <a:avLst/>
          </a:prstGeom>
          <a:noFill/>
        </p:spPr>
        <p:txBody>
          <a:bodyPr wrap="square" rtlCol="0">
            <a:spAutoFit/>
          </a:bodyPr>
          <a:lstStyle/>
          <a:p>
            <a:pPr marL="342900" indent="-342900">
              <a:lnSpc>
                <a:spcPct val="90000"/>
              </a:lnSpc>
              <a:buFont typeface="+mj-lt"/>
              <a:buAutoNum type="arabicPeriod"/>
            </a:pPr>
            <a:r>
              <a:rPr lang="en-US" dirty="0" smtClean="0">
                <a:solidFill>
                  <a:schemeClr val="bg1">
                    <a:lumMod val="50000"/>
                  </a:schemeClr>
                </a:solidFill>
              </a:rPr>
              <a:t>Do the number of adults surviving the winter in Mexico relate to the number of adults arriving in the Texas area in spring?</a:t>
            </a:r>
          </a:p>
          <a:p>
            <a:pPr marL="342900" indent="-342900">
              <a:lnSpc>
                <a:spcPct val="90000"/>
              </a:lnSpc>
              <a:buFont typeface="+mj-lt"/>
              <a:buAutoNum type="arabicPeriod"/>
            </a:pPr>
            <a:r>
              <a:rPr lang="en-US" dirty="0" smtClean="0">
                <a:solidFill>
                  <a:schemeClr val="bg1">
                    <a:lumMod val="50000"/>
                  </a:schemeClr>
                </a:solidFill>
              </a:rPr>
              <a:t>Do the number of spring arriving adults relate to the number of 1st gen eggs that are recorded?</a:t>
            </a:r>
          </a:p>
          <a:p>
            <a:pPr marL="342900" indent="-342900">
              <a:lnSpc>
                <a:spcPct val="90000"/>
              </a:lnSpc>
              <a:buFont typeface="+mj-lt"/>
              <a:buAutoNum type="arabicPeriod"/>
            </a:pPr>
            <a:r>
              <a:rPr lang="en-US" dirty="0" smtClean="0"/>
              <a:t>How do the number of spring adults or eggs relate to the number of 1</a:t>
            </a:r>
            <a:r>
              <a:rPr lang="en-US" baseline="30000" dirty="0" smtClean="0"/>
              <a:t>st</a:t>
            </a:r>
            <a:r>
              <a:rPr lang="en-US" dirty="0" smtClean="0"/>
              <a:t> generation arrivals in the northern regions?</a:t>
            </a:r>
            <a:endParaRPr lang="en-US" dirty="0"/>
          </a:p>
        </p:txBody>
      </p:sp>
      <p:sp>
        <p:nvSpPr>
          <p:cNvPr id="26" name="Freeform 25"/>
          <p:cNvSpPr/>
          <p:nvPr/>
        </p:nvSpPr>
        <p:spPr>
          <a:xfrm>
            <a:off x="279401" y="5181600"/>
            <a:ext cx="406400" cy="1095375"/>
          </a:xfrm>
          <a:custGeom>
            <a:avLst/>
            <a:gdLst>
              <a:gd name="connsiteX0" fmla="*/ 44450 w 949325"/>
              <a:gd name="connsiteY0" fmla="*/ 1562100 h 1628775"/>
              <a:gd name="connsiteX1" fmla="*/ 25400 w 949325"/>
              <a:gd name="connsiteY1" fmla="*/ 1485900 h 1628775"/>
              <a:gd name="connsiteX2" fmla="*/ 111125 w 949325"/>
              <a:gd name="connsiteY2" fmla="*/ 704850 h 1628775"/>
              <a:gd name="connsiteX3" fmla="*/ 692150 w 949325"/>
              <a:gd name="connsiteY3" fmla="*/ 171450 h 1628775"/>
              <a:gd name="connsiteX4" fmla="*/ 949325 w 949325"/>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325" h="1628775">
                <a:moveTo>
                  <a:pt x="44450" y="1562100"/>
                </a:moveTo>
                <a:cubicBezTo>
                  <a:pt x="29369" y="1595437"/>
                  <a:pt x="14288" y="1628775"/>
                  <a:pt x="25400" y="1485900"/>
                </a:cubicBezTo>
                <a:cubicBezTo>
                  <a:pt x="36512" y="1343025"/>
                  <a:pt x="0" y="923925"/>
                  <a:pt x="111125" y="704850"/>
                </a:cubicBezTo>
                <a:cubicBezTo>
                  <a:pt x="222250" y="485775"/>
                  <a:pt x="552450" y="288925"/>
                  <a:pt x="692150" y="171450"/>
                </a:cubicBezTo>
                <a:cubicBezTo>
                  <a:pt x="831850" y="53975"/>
                  <a:pt x="890587" y="26987"/>
                  <a:pt x="949325" y="0"/>
                </a:cubicBezTo>
              </a:path>
            </a:pathLst>
          </a:custGeom>
          <a:noFill/>
          <a:ln w="76200">
            <a:solidFill>
              <a:schemeClr val="bg1">
                <a:lumMod val="50000"/>
              </a:schemeClr>
            </a:solidFill>
            <a:tailEnd type="stealth"/>
          </a:ln>
          <a:effectLst>
            <a:outerShdw blurRad="190500" dist="101600" dir="5400000" sx="110000" sy="110000" algn="t" rotWithShape="0">
              <a:prstClr val="black">
                <a:alpha val="40000"/>
              </a:prstClr>
            </a:outerShdw>
          </a:effectLst>
          <a:scene3d>
            <a:camera prst="orthographicFront"/>
            <a:lightRig rig="threePt" dir="t"/>
          </a:scene3d>
          <a:sp3d extrusionH="76200">
            <a:extrusionClr>
              <a:schemeClr val="accent6">
                <a:lumMod val="75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p:cNvSpPr/>
          <p:nvPr/>
        </p:nvSpPr>
        <p:spPr>
          <a:xfrm>
            <a:off x="1295400" y="3048000"/>
            <a:ext cx="76200" cy="762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381000" y="4419600"/>
            <a:ext cx="469247" cy="533400"/>
          </a:xfrm>
          <a:custGeom>
            <a:avLst/>
            <a:gdLst>
              <a:gd name="connsiteX0" fmla="*/ 182562 w 833437"/>
              <a:gd name="connsiteY0" fmla="*/ 927100 h 927100"/>
              <a:gd name="connsiteX1" fmla="*/ 11112 w 833437"/>
              <a:gd name="connsiteY1" fmla="*/ 574675 h 927100"/>
              <a:gd name="connsiteX2" fmla="*/ 115887 w 833437"/>
              <a:gd name="connsiteY2" fmla="*/ 174625 h 927100"/>
              <a:gd name="connsiteX3" fmla="*/ 401637 w 833437"/>
              <a:gd name="connsiteY3" fmla="*/ 3175 h 927100"/>
              <a:gd name="connsiteX4" fmla="*/ 763587 w 833437"/>
              <a:gd name="connsiteY4" fmla="*/ 155575 h 927100"/>
              <a:gd name="connsiteX5" fmla="*/ 820737 w 833437"/>
              <a:gd name="connsiteY5" fmla="*/ 584200 h 927100"/>
              <a:gd name="connsiteX6" fmla="*/ 715962 w 833437"/>
              <a:gd name="connsiteY6" fmla="*/ 898525 h 927100"/>
              <a:gd name="connsiteX0" fmla="*/ 182562 w 855398"/>
              <a:gd name="connsiteY0" fmla="*/ 927100 h 927100"/>
              <a:gd name="connsiteX1" fmla="*/ 11112 w 855398"/>
              <a:gd name="connsiteY1" fmla="*/ 574675 h 927100"/>
              <a:gd name="connsiteX2" fmla="*/ 115887 w 855398"/>
              <a:gd name="connsiteY2" fmla="*/ 174625 h 927100"/>
              <a:gd name="connsiteX3" fmla="*/ 401637 w 855398"/>
              <a:gd name="connsiteY3" fmla="*/ 3175 h 927100"/>
              <a:gd name="connsiteX4" fmla="*/ 763587 w 855398"/>
              <a:gd name="connsiteY4" fmla="*/ 155575 h 927100"/>
              <a:gd name="connsiteX5" fmla="*/ 820737 w 855398"/>
              <a:gd name="connsiteY5" fmla="*/ 584200 h 927100"/>
              <a:gd name="connsiteX6" fmla="*/ 555625 w 855398"/>
              <a:gd name="connsiteY6" fmla="*/ 794657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98" h="927100">
                <a:moveTo>
                  <a:pt x="182562" y="927100"/>
                </a:moveTo>
                <a:cubicBezTo>
                  <a:pt x="102393" y="813594"/>
                  <a:pt x="22225" y="700088"/>
                  <a:pt x="11112" y="574675"/>
                </a:cubicBezTo>
                <a:cubicBezTo>
                  <a:pt x="0" y="449263"/>
                  <a:pt x="50800" y="269875"/>
                  <a:pt x="115887" y="174625"/>
                </a:cubicBezTo>
                <a:cubicBezTo>
                  <a:pt x="180975" y="79375"/>
                  <a:pt x="293687" y="6350"/>
                  <a:pt x="401637" y="3175"/>
                </a:cubicBezTo>
                <a:cubicBezTo>
                  <a:pt x="509587" y="0"/>
                  <a:pt x="693737" y="58738"/>
                  <a:pt x="763587" y="155575"/>
                </a:cubicBezTo>
                <a:cubicBezTo>
                  <a:pt x="833437" y="252412"/>
                  <a:pt x="855397" y="477686"/>
                  <a:pt x="820737" y="584200"/>
                </a:cubicBezTo>
                <a:cubicBezTo>
                  <a:pt x="786077" y="690714"/>
                  <a:pt x="604044" y="699407"/>
                  <a:pt x="555625" y="794657"/>
                </a:cubicBezTo>
              </a:path>
            </a:pathLst>
          </a:custGeom>
          <a:ln w="76200">
            <a:solidFill>
              <a:schemeClr val="bg1">
                <a:lumMod val="50000"/>
              </a:schemeClr>
            </a:solidFill>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rot="4838666" flipH="1">
            <a:off x="1990048" y="2612615"/>
            <a:ext cx="1527273" cy="1929366"/>
          </a:xfrm>
          <a:custGeom>
            <a:avLst/>
            <a:gdLst>
              <a:gd name="connsiteX0" fmla="*/ 44450 w 949325"/>
              <a:gd name="connsiteY0" fmla="*/ 1562100 h 1628775"/>
              <a:gd name="connsiteX1" fmla="*/ 25400 w 949325"/>
              <a:gd name="connsiteY1" fmla="*/ 1485900 h 1628775"/>
              <a:gd name="connsiteX2" fmla="*/ 111125 w 949325"/>
              <a:gd name="connsiteY2" fmla="*/ 704850 h 1628775"/>
              <a:gd name="connsiteX3" fmla="*/ 692150 w 949325"/>
              <a:gd name="connsiteY3" fmla="*/ 171450 h 1628775"/>
              <a:gd name="connsiteX4" fmla="*/ 949325 w 949325"/>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325" h="1628775">
                <a:moveTo>
                  <a:pt x="44450" y="1562100"/>
                </a:moveTo>
                <a:cubicBezTo>
                  <a:pt x="29369" y="1595437"/>
                  <a:pt x="14288" y="1628775"/>
                  <a:pt x="25400" y="1485900"/>
                </a:cubicBezTo>
                <a:cubicBezTo>
                  <a:pt x="36512" y="1343025"/>
                  <a:pt x="0" y="923925"/>
                  <a:pt x="111125" y="704850"/>
                </a:cubicBezTo>
                <a:cubicBezTo>
                  <a:pt x="222250" y="485775"/>
                  <a:pt x="552450" y="288925"/>
                  <a:pt x="692150" y="171450"/>
                </a:cubicBezTo>
                <a:cubicBezTo>
                  <a:pt x="831850" y="53975"/>
                  <a:pt x="890587" y="26987"/>
                  <a:pt x="949325" y="0"/>
                </a:cubicBezTo>
              </a:path>
            </a:pathLst>
          </a:custGeom>
          <a:noFill/>
          <a:ln w="76200">
            <a:solidFill>
              <a:srgbClr val="000000"/>
            </a:solidFill>
            <a:tailEnd type="stealth"/>
          </a:ln>
          <a:effectLst>
            <a:outerShdw blurRad="190500" dist="101600" dir="5400000" sx="110000" sy="110000" algn="t" rotWithShape="0">
              <a:prstClr val="black">
                <a:alpha val="40000"/>
              </a:prstClr>
            </a:outerShdw>
          </a:effectLst>
          <a:scene3d>
            <a:camera prst="orthographicFront"/>
            <a:lightRig rig="threePt" dir="t"/>
          </a:scene3d>
          <a:sp3d extrusionH="76200">
            <a:extrusionClr>
              <a:schemeClr val="accent6">
                <a:lumMod val="75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rot="3193517" flipH="1">
            <a:off x="1140364" y="3105000"/>
            <a:ext cx="878400" cy="1469099"/>
          </a:xfrm>
          <a:custGeom>
            <a:avLst/>
            <a:gdLst>
              <a:gd name="connsiteX0" fmla="*/ 44450 w 949325"/>
              <a:gd name="connsiteY0" fmla="*/ 1562100 h 1628775"/>
              <a:gd name="connsiteX1" fmla="*/ 25400 w 949325"/>
              <a:gd name="connsiteY1" fmla="*/ 1485900 h 1628775"/>
              <a:gd name="connsiteX2" fmla="*/ 111125 w 949325"/>
              <a:gd name="connsiteY2" fmla="*/ 704850 h 1628775"/>
              <a:gd name="connsiteX3" fmla="*/ 692150 w 949325"/>
              <a:gd name="connsiteY3" fmla="*/ 171450 h 1628775"/>
              <a:gd name="connsiteX4" fmla="*/ 949325 w 949325"/>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325" h="1628775">
                <a:moveTo>
                  <a:pt x="44450" y="1562100"/>
                </a:moveTo>
                <a:cubicBezTo>
                  <a:pt x="29369" y="1595437"/>
                  <a:pt x="14288" y="1628775"/>
                  <a:pt x="25400" y="1485900"/>
                </a:cubicBezTo>
                <a:cubicBezTo>
                  <a:pt x="36512" y="1343025"/>
                  <a:pt x="0" y="923925"/>
                  <a:pt x="111125" y="704850"/>
                </a:cubicBezTo>
                <a:cubicBezTo>
                  <a:pt x="222250" y="485775"/>
                  <a:pt x="552450" y="288925"/>
                  <a:pt x="692150" y="171450"/>
                </a:cubicBezTo>
                <a:cubicBezTo>
                  <a:pt x="831850" y="53975"/>
                  <a:pt x="890587" y="26987"/>
                  <a:pt x="949325" y="0"/>
                </a:cubicBezTo>
              </a:path>
            </a:pathLst>
          </a:custGeom>
          <a:noFill/>
          <a:ln w="76200">
            <a:solidFill>
              <a:srgbClr val="000000"/>
            </a:solidFill>
            <a:tailEnd type="stealth"/>
          </a:ln>
          <a:effectLst>
            <a:outerShdw blurRad="190500" dist="101600" dir="5400000" sx="110000" sy="110000" algn="t" rotWithShape="0">
              <a:prstClr val="black">
                <a:alpha val="40000"/>
              </a:prstClr>
            </a:outerShdw>
          </a:effectLst>
          <a:scene3d>
            <a:camera prst="orthographicFront"/>
            <a:lightRig rig="threePt" dir="t"/>
          </a:scene3d>
          <a:sp3d extrusionH="76200">
            <a:extrusionClr>
              <a:schemeClr val="accent6">
                <a:lumMod val="75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838200"/>
          </a:xfrm>
        </p:spPr>
        <p:txBody>
          <a:bodyPr/>
          <a:lstStyle/>
          <a:p>
            <a:r>
              <a:rPr lang="en-US" sz="4000" dirty="0" smtClean="0"/>
              <a:t>How does climate impact butterflies?</a:t>
            </a:r>
            <a:endParaRPr lang="en-US" sz="4000" dirty="0"/>
          </a:p>
        </p:txBody>
      </p:sp>
      <p:sp>
        <p:nvSpPr>
          <p:cNvPr id="3" name="Content Placeholder 2"/>
          <p:cNvSpPr>
            <a:spLocks noGrp="1"/>
          </p:cNvSpPr>
          <p:nvPr>
            <p:ph idx="1"/>
          </p:nvPr>
        </p:nvSpPr>
        <p:spPr>
          <a:xfrm>
            <a:off x="0" y="914400"/>
            <a:ext cx="8991600" cy="5334000"/>
          </a:xfrm>
        </p:spPr>
        <p:txBody>
          <a:bodyPr/>
          <a:lstStyle/>
          <a:p>
            <a:r>
              <a:rPr lang="en-US" sz="2800" dirty="0" smtClean="0"/>
              <a:t>Changing climates can challenge the physiological tolerances of species</a:t>
            </a:r>
          </a:p>
          <a:p>
            <a:pPr lvl="1"/>
            <a:r>
              <a:rPr lang="en-US" sz="2400" dirty="0" smtClean="0"/>
              <a:t>Increased heat can allow more growth (in juveniles) or activity (in adults), but can also be harmful at excessive temperatures</a:t>
            </a:r>
          </a:p>
          <a:p>
            <a:r>
              <a:rPr lang="en-US" sz="2800" dirty="0" smtClean="0"/>
              <a:t>Changing climates can shift the distribution or emergence timing </a:t>
            </a:r>
            <a:r>
              <a:rPr lang="en-US" sz="2800" dirty="0" smtClean="0"/>
              <a:t>of </a:t>
            </a:r>
            <a:r>
              <a:rPr lang="en-US" sz="2800" dirty="0" smtClean="0"/>
              <a:t>interacting species</a:t>
            </a:r>
            <a:endParaRPr lang="en-US" sz="2800" dirty="0" smtClean="0"/>
          </a:p>
          <a:p>
            <a:pPr lvl="1"/>
            <a:r>
              <a:rPr lang="en-US" sz="2400" dirty="0" smtClean="0"/>
              <a:t>host </a:t>
            </a:r>
            <a:r>
              <a:rPr lang="en-US" sz="2400" dirty="0" smtClean="0"/>
              <a:t>or nectar </a:t>
            </a:r>
            <a:r>
              <a:rPr lang="en-US" sz="2400" dirty="0" smtClean="0"/>
              <a:t>plants</a:t>
            </a:r>
          </a:p>
          <a:p>
            <a:pPr lvl="1"/>
            <a:r>
              <a:rPr lang="en-US" sz="2400" dirty="0" smtClean="0"/>
              <a:t>natural enemies or </a:t>
            </a:r>
            <a:r>
              <a:rPr lang="en-US" sz="2400" dirty="0" err="1" smtClean="0"/>
              <a:t>mutualists</a:t>
            </a:r>
            <a:endParaRPr lang="en-US" sz="2400" dirty="0" smtClean="0"/>
          </a:p>
          <a:p>
            <a:r>
              <a:rPr lang="en-US" sz="2800" dirty="0" smtClean="0"/>
              <a:t>These dynamics can combine to shift range </a:t>
            </a:r>
            <a:r>
              <a:rPr lang="en-US" sz="2800" dirty="0" smtClean="0"/>
              <a:t>distributions or impact population numbers</a:t>
            </a:r>
            <a:endParaRPr lang="en-US" sz="2800" dirty="0" smtClean="0"/>
          </a:p>
          <a:p>
            <a:pPr lvl="1"/>
            <a:r>
              <a:rPr lang="en-US" sz="2400" dirty="0" smtClean="0"/>
              <a:t>Species Distribution Models help us understand range dynamics</a:t>
            </a:r>
          </a:p>
          <a:p>
            <a:pPr lvl="1"/>
            <a:r>
              <a:rPr lang="en-US" sz="2400" dirty="0" smtClean="0"/>
              <a:t>Population models help us understand how performance at each stage impacts population trajectories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9"/>
          <p:cNvGrpSpPr/>
          <p:nvPr/>
        </p:nvGrpSpPr>
        <p:grpSpPr>
          <a:xfrm>
            <a:off x="199292" y="1143000"/>
            <a:ext cx="4677508" cy="4966138"/>
            <a:chOff x="199292" y="1143000"/>
            <a:chExt cx="4677508" cy="4966138"/>
          </a:xfrm>
        </p:grpSpPr>
        <p:pic>
          <p:nvPicPr>
            <p:cNvPr id="23" name="Picture 2"/>
            <p:cNvPicPr>
              <a:picLocks noChangeAspect="1" noChangeArrowheads="1"/>
            </p:cNvPicPr>
            <p:nvPr/>
          </p:nvPicPr>
          <p:blipFill>
            <a:blip r:embed="rId2" cstate="print"/>
            <a:srcRect l="54054" t="26000" r="10625" b="14000"/>
            <a:stretch>
              <a:fillRect/>
            </a:stretch>
          </p:blipFill>
          <p:spPr bwMode="auto">
            <a:xfrm>
              <a:off x="199292" y="1143000"/>
              <a:ext cx="4677508" cy="4966138"/>
            </a:xfrm>
            <a:prstGeom prst="rect">
              <a:avLst/>
            </a:prstGeom>
            <a:noFill/>
            <a:ln w="9525">
              <a:noFill/>
              <a:miter lim="800000"/>
              <a:headEnd/>
              <a:tailEnd/>
            </a:ln>
          </p:spPr>
        </p:pic>
        <p:sp>
          <p:nvSpPr>
            <p:cNvPr id="27" name="Freeform 26"/>
            <p:cNvSpPr/>
            <p:nvPr/>
          </p:nvSpPr>
          <p:spPr>
            <a:xfrm>
              <a:off x="209550" y="2876550"/>
              <a:ext cx="3619500" cy="1457325"/>
            </a:xfrm>
            <a:custGeom>
              <a:avLst/>
              <a:gdLst>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47975 w 3619500"/>
                <a:gd name="connsiteY16" fmla="*/ 180975 h 1457325"/>
                <a:gd name="connsiteX17" fmla="*/ 2228850 w 3619500"/>
                <a:gd name="connsiteY17" fmla="*/ 323850 h 1457325"/>
                <a:gd name="connsiteX18" fmla="*/ 1543050 w 3619500"/>
                <a:gd name="connsiteY18" fmla="*/ 447675 h 1457325"/>
                <a:gd name="connsiteX19" fmla="*/ 914400 w 3619500"/>
                <a:gd name="connsiteY19" fmla="*/ 523875 h 1457325"/>
                <a:gd name="connsiteX20" fmla="*/ 314325 w 3619500"/>
                <a:gd name="connsiteY20" fmla="*/ 542925 h 1457325"/>
                <a:gd name="connsiteX21" fmla="*/ 0 w 3619500"/>
                <a:gd name="connsiteY21"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1543050 w 3619500"/>
                <a:gd name="connsiteY18" fmla="*/ 447675 h 1457325"/>
                <a:gd name="connsiteX19" fmla="*/ 914400 w 3619500"/>
                <a:gd name="connsiteY19" fmla="*/ 523875 h 1457325"/>
                <a:gd name="connsiteX20" fmla="*/ 314325 w 3619500"/>
                <a:gd name="connsiteY20" fmla="*/ 542925 h 1457325"/>
                <a:gd name="connsiteX21" fmla="*/ 0 w 3619500"/>
                <a:gd name="connsiteY21"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19500" h="1457325">
                  <a:moveTo>
                    <a:pt x="0" y="552450"/>
                  </a:moveTo>
                  <a:lnTo>
                    <a:pt x="0" y="1457325"/>
                  </a:lnTo>
                  <a:lnTo>
                    <a:pt x="1171575" y="1438275"/>
                  </a:lnTo>
                  <a:lnTo>
                    <a:pt x="2047875" y="1333500"/>
                  </a:lnTo>
                  <a:lnTo>
                    <a:pt x="2724150" y="1190625"/>
                  </a:lnTo>
                  <a:lnTo>
                    <a:pt x="3286125" y="1038225"/>
                  </a:lnTo>
                  <a:lnTo>
                    <a:pt x="3467100" y="990600"/>
                  </a:lnTo>
                  <a:lnTo>
                    <a:pt x="3552825" y="990600"/>
                  </a:lnTo>
                  <a:lnTo>
                    <a:pt x="3619500" y="819150"/>
                  </a:lnTo>
                  <a:lnTo>
                    <a:pt x="3495675" y="657225"/>
                  </a:lnTo>
                  <a:lnTo>
                    <a:pt x="3467100" y="571500"/>
                  </a:lnTo>
                  <a:lnTo>
                    <a:pt x="3514725" y="447675"/>
                  </a:lnTo>
                  <a:lnTo>
                    <a:pt x="3533775" y="323850"/>
                  </a:lnTo>
                  <a:lnTo>
                    <a:pt x="3514725" y="238125"/>
                  </a:lnTo>
                  <a:lnTo>
                    <a:pt x="3571875" y="104775"/>
                  </a:lnTo>
                  <a:lnTo>
                    <a:pt x="3581400" y="0"/>
                  </a:lnTo>
                  <a:lnTo>
                    <a:pt x="2838450" y="171450"/>
                  </a:lnTo>
                  <a:cubicBezTo>
                    <a:pt x="2635250" y="222250"/>
                    <a:pt x="2470150" y="282575"/>
                    <a:pt x="2228850" y="323850"/>
                  </a:cubicBezTo>
                  <a:lnTo>
                    <a:pt x="2590800" y="238125"/>
                  </a:lnTo>
                  <a:lnTo>
                    <a:pt x="1543050" y="447675"/>
                  </a:lnTo>
                  <a:lnTo>
                    <a:pt x="914400" y="523875"/>
                  </a:lnTo>
                  <a:lnTo>
                    <a:pt x="314325" y="542925"/>
                  </a:lnTo>
                  <a:lnTo>
                    <a:pt x="0" y="552450"/>
                  </a:lnTo>
                  <a:close/>
                </a:path>
              </a:pathLst>
            </a:cu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2171700" y="3867150"/>
              <a:ext cx="1600200" cy="2105025"/>
            </a:xfrm>
            <a:custGeom>
              <a:avLst/>
              <a:gdLst>
                <a:gd name="connsiteX0" fmla="*/ 200025 w 1600200"/>
                <a:gd name="connsiteY0" fmla="*/ 304800 h 2105025"/>
                <a:gd name="connsiteX1" fmla="*/ 523875 w 1600200"/>
                <a:gd name="connsiteY1" fmla="*/ 266700 h 2105025"/>
                <a:gd name="connsiteX2" fmla="*/ 838200 w 1600200"/>
                <a:gd name="connsiteY2" fmla="*/ 180975 h 2105025"/>
                <a:gd name="connsiteX3" fmla="*/ 1228725 w 1600200"/>
                <a:gd name="connsiteY3" fmla="*/ 76200 h 2105025"/>
                <a:gd name="connsiteX4" fmla="*/ 1476375 w 1600200"/>
                <a:gd name="connsiteY4" fmla="*/ 19050 h 2105025"/>
                <a:gd name="connsiteX5" fmla="*/ 1600200 w 1600200"/>
                <a:gd name="connsiteY5" fmla="*/ 0 h 2105025"/>
                <a:gd name="connsiteX6" fmla="*/ 1562100 w 1600200"/>
                <a:gd name="connsiteY6" fmla="*/ 85725 h 2105025"/>
                <a:gd name="connsiteX7" fmla="*/ 1476375 w 1600200"/>
                <a:gd name="connsiteY7" fmla="*/ 95250 h 2105025"/>
                <a:gd name="connsiteX8" fmla="*/ 1419225 w 1600200"/>
                <a:gd name="connsiteY8" fmla="*/ 171450 h 2105025"/>
                <a:gd name="connsiteX9" fmla="*/ 1390650 w 1600200"/>
                <a:gd name="connsiteY9" fmla="*/ 266700 h 2105025"/>
                <a:gd name="connsiteX10" fmla="*/ 1304925 w 1600200"/>
                <a:gd name="connsiteY10" fmla="*/ 304800 h 2105025"/>
                <a:gd name="connsiteX11" fmla="*/ 1257300 w 1600200"/>
                <a:gd name="connsiteY11" fmla="*/ 400050 h 2105025"/>
                <a:gd name="connsiteX12" fmla="*/ 1190625 w 1600200"/>
                <a:gd name="connsiteY12" fmla="*/ 514350 h 2105025"/>
                <a:gd name="connsiteX13" fmla="*/ 1095375 w 1600200"/>
                <a:gd name="connsiteY13" fmla="*/ 609600 h 2105025"/>
                <a:gd name="connsiteX14" fmla="*/ 1000125 w 1600200"/>
                <a:gd name="connsiteY14" fmla="*/ 790575 h 2105025"/>
                <a:gd name="connsiteX15" fmla="*/ 1019175 w 1600200"/>
                <a:gd name="connsiteY15" fmla="*/ 981075 h 2105025"/>
                <a:gd name="connsiteX16" fmla="*/ 1200150 w 1600200"/>
                <a:gd name="connsiteY16" fmla="*/ 1276350 h 2105025"/>
                <a:gd name="connsiteX17" fmla="*/ 1257300 w 1600200"/>
                <a:gd name="connsiteY17" fmla="*/ 1409700 h 2105025"/>
                <a:gd name="connsiteX18" fmla="*/ 1343025 w 1600200"/>
                <a:gd name="connsiteY18" fmla="*/ 1571625 h 2105025"/>
                <a:gd name="connsiteX19" fmla="*/ 1343025 w 1600200"/>
                <a:gd name="connsiteY19" fmla="*/ 1571625 h 2105025"/>
                <a:gd name="connsiteX20" fmla="*/ 1381125 w 1600200"/>
                <a:gd name="connsiteY20" fmla="*/ 1819275 h 2105025"/>
                <a:gd name="connsiteX21" fmla="*/ 1295400 w 1600200"/>
                <a:gd name="connsiteY21" fmla="*/ 1981200 h 2105025"/>
                <a:gd name="connsiteX22" fmla="*/ 1076325 w 1600200"/>
                <a:gd name="connsiteY22" fmla="*/ 2105025 h 2105025"/>
                <a:gd name="connsiteX23" fmla="*/ 1019175 w 1600200"/>
                <a:gd name="connsiteY23" fmla="*/ 2047875 h 2105025"/>
                <a:gd name="connsiteX24" fmla="*/ 1019175 w 1600200"/>
                <a:gd name="connsiteY24" fmla="*/ 2047875 h 2105025"/>
                <a:gd name="connsiteX25" fmla="*/ 1114425 w 1600200"/>
                <a:gd name="connsiteY25" fmla="*/ 2009775 h 2105025"/>
                <a:gd name="connsiteX26" fmla="*/ 1133475 w 1600200"/>
                <a:gd name="connsiteY26" fmla="*/ 1933575 h 2105025"/>
                <a:gd name="connsiteX27" fmla="*/ 1114425 w 1600200"/>
                <a:gd name="connsiteY27" fmla="*/ 1828800 h 2105025"/>
                <a:gd name="connsiteX28" fmla="*/ 1047750 w 1600200"/>
                <a:gd name="connsiteY28" fmla="*/ 1828800 h 2105025"/>
                <a:gd name="connsiteX29" fmla="*/ 971550 w 1600200"/>
                <a:gd name="connsiteY29" fmla="*/ 1743075 h 2105025"/>
                <a:gd name="connsiteX30" fmla="*/ 904875 w 1600200"/>
                <a:gd name="connsiteY30" fmla="*/ 1666875 h 2105025"/>
                <a:gd name="connsiteX31" fmla="*/ 828675 w 1600200"/>
                <a:gd name="connsiteY31" fmla="*/ 1600200 h 2105025"/>
                <a:gd name="connsiteX32" fmla="*/ 790575 w 1600200"/>
                <a:gd name="connsiteY32" fmla="*/ 1514475 h 2105025"/>
                <a:gd name="connsiteX33" fmla="*/ 800100 w 1600200"/>
                <a:gd name="connsiteY33" fmla="*/ 1381125 h 2105025"/>
                <a:gd name="connsiteX34" fmla="*/ 790575 w 1600200"/>
                <a:gd name="connsiteY34" fmla="*/ 1276350 h 2105025"/>
                <a:gd name="connsiteX35" fmla="*/ 704850 w 1600200"/>
                <a:gd name="connsiteY35" fmla="*/ 1228725 h 2105025"/>
                <a:gd name="connsiteX36" fmla="*/ 609600 w 1600200"/>
                <a:gd name="connsiteY36" fmla="*/ 1181100 h 2105025"/>
                <a:gd name="connsiteX37" fmla="*/ 523875 w 1600200"/>
                <a:gd name="connsiteY37" fmla="*/ 1219200 h 2105025"/>
                <a:gd name="connsiteX38" fmla="*/ 457200 w 1600200"/>
                <a:gd name="connsiteY38" fmla="*/ 1266825 h 2105025"/>
                <a:gd name="connsiteX39" fmla="*/ 400050 w 1600200"/>
                <a:gd name="connsiteY39" fmla="*/ 1266825 h 2105025"/>
                <a:gd name="connsiteX40" fmla="*/ 352425 w 1600200"/>
                <a:gd name="connsiteY40" fmla="*/ 1257300 h 2105025"/>
                <a:gd name="connsiteX41" fmla="*/ 285750 w 1600200"/>
                <a:gd name="connsiteY41" fmla="*/ 1190625 h 2105025"/>
                <a:gd name="connsiteX42" fmla="*/ 142875 w 1600200"/>
                <a:gd name="connsiteY42" fmla="*/ 1152525 h 2105025"/>
                <a:gd name="connsiteX43" fmla="*/ 19050 w 1600200"/>
                <a:gd name="connsiteY43" fmla="*/ 1200150 h 2105025"/>
                <a:gd name="connsiteX44" fmla="*/ 38100 w 1600200"/>
                <a:gd name="connsiteY44" fmla="*/ 1123950 h 2105025"/>
                <a:gd name="connsiteX45" fmla="*/ 0 w 1600200"/>
                <a:gd name="connsiteY45" fmla="*/ 1076325 h 2105025"/>
                <a:gd name="connsiteX46" fmla="*/ 219075 w 1600200"/>
                <a:gd name="connsiteY46" fmla="*/ 1019175 h 2105025"/>
                <a:gd name="connsiteX47" fmla="*/ 400050 w 1600200"/>
                <a:gd name="connsiteY47" fmla="*/ 1009650 h 2105025"/>
                <a:gd name="connsiteX48" fmla="*/ 381000 w 1600200"/>
                <a:gd name="connsiteY48" fmla="*/ 923925 h 2105025"/>
                <a:gd name="connsiteX49" fmla="*/ 342900 w 1600200"/>
                <a:gd name="connsiteY49" fmla="*/ 885825 h 2105025"/>
                <a:gd name="connsiteX50" fmla="*/ 352425 w 1600200"/>
                <a:gd name="connsiteY50" fmla="*/ 790575 h 2105025"/>
                <a:gd name="connsiteX51" fmla="*/ 390525 w 1600200"/>
                <a:gd name="connsiteY51" fmla="*/ 771525 h 2105025"/>
                <a:gd name="connsiteX52" fmla="*/ 361950 w 1600200"/>
                <a:gd name="connsiteY52" fmla="*/ 742950 h 2105025"/>
                <a:gd name="connsiteX53" fmla="*/ 295275 w 1600200"/>
                <a:gd name="connsiteY53" fmla="*/ 581025 h 2105025"/>
                <a:gd name="connsiteX54" fmla="*/ 228600 w 1600200"/>
                <a:gd name="connsiteY54" fmla="*/ 438150 h 2105025"/>
                <a:gd name="connsiteX55" fmla="*/ 200025 w 1600200"/>
                <a:gd name="connsiteY55" fmla="*/ 304800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600200" h="2105025">
                  <a:moveTo>
                    <a:pt x="200025" y="304800"/>
                  </a:moveTo>
                  <a:lnTo>
                    <a:pt x="523875" y="266700"/>
                  </a:lnTo>
                  <a:lnTo>
                    <a:pt x="838200" y="180975"/>
                  </a:lnTo>
                  <a:lnTo>
                    <a:pt x="1228725" y="76200"/>
                  </a:lnTo>
                  <a:lnTo>
                    <a:pt x="1476375" y="19050"/>
                  </a:lnTo>
                  <a:lnTo>
                    <a:pt x="1600200" y="0"/>
                  </a:lnTo>
                  <a:lnTo>
                    <a:pt x="1562100" y="85725"/>
                  </a:lnTo>
                  <a:lnTo>
                    <a:pt x="1476375" y="95250"/>
                  </a:lnTo>
                  <a:lnTo>
                    <a:pt x="1419225" y="171450"/>
                  </a:lnTo>
                  <a:lnTo>
                    <a:pt x="1390650" y="266700"/>
                  </a:lnTo>
                  <a:lnTo>
                    <a:pt x="1304925" y="304800"/>
                  </a:lnTo>
                  <a:lnTo>
                    <a:pt x="1257300" y="400050"/>
                  </a:lnTo>
                  <a:lnTo>
                    <a:pt x="1190625" y="514350"/>
                  </a:lnTo>
                  <a:lnTo>
                    <a:pt x="1095375" y="609600"/>
                  </a:lnTo>
                  <a:lnTo>
                    <a:pt x="1000125" y="790575"/>
                  </a:lnTo>
                  <a:lnTo>
                    <a:pt x="1019175" y="981075"/>
                  </a:lnTo>
                  <a:lnTo>
                    <a:pt x="1200150" y="1276350"/>
                  </a:lnTo>
                  <a:lnTo>
                    <a:pt x="1257300" y="1409700"/>
                  </a:lnTo>
                  <a:lnTo>
                    <a:pt x="1343025" y="1571625"/>
                  </a:lnTo>
                  <a:lnTo>
                    <a:pt x="1343025" y="1571625"/>
                  </a:lnTo>
                  <a:lnTo>
                    <a:pt x="1381125" y="1819275"/>
                  </a:lnTo>
                  <a:lnTo>
                    <a:pt x="1295400" y="1981200"/>
                  </a:lnTo>
                  <a:lnTo>
                    <a:pt x="1076325" y="2105025"/>
                  </a:lnTo>
                  <a:lnTo>
                    <a:pt x="1019175" y="2047875"/>
                  </a:lnTo>
                  <a:lnTo>
                    <a:pt x="1019175" y="2047875"/>
                  </a:lnTo>
                  <a:lnTo>
                    <a:pt x="1114425" y="2009775"/>
                  </a:lnTo>
                  <a:lnTo>
                    <a:pt x="1133475" y="1933575"/>
                  </a:lnTo>
                  <a:lnTo>
                    <a:pt x="1114425" y="1828800"/>
                  </a:lnTo>
                  <a:lnTo>
                    <a:pt x="1047750" y="1828800"/>
                  </a:lnTo>
                  <a:lnTo>
                    <a:pt x="971550" y="1743075"/>
                  </a:lnTo>
                  <a:lnTo>
                    <a:pt x="904875" y="1666875"/>
                  </a:lnTo>
                  <a:lnTo>
                    <a:pt x="828675" y="1600200"/>
                  </a:lnTo>
                  <a:lnTo>
                    <a:pt x="790575" y="1514475"/>
                  </a:lnTo>
                  <a:lnTo>
                    <a:pt x="800100" y="1381125"/>
                  </a:lnTo>
                  <a:lnTo>
                    <a:pt x="790575" y="1276350"/>
                  </a:lnTo>
                  <a:lnTo>
                    <a:pt x="704850" y="1228725"/>
                  </a:lnTo>
                  <a:lnTo>
                    <a:pt x="609600" y="1181100"/>
                  </a:lnTo>
                  <a:lnTo>
                    <a:pt x="523875" y="1219200"/>
                  </a:lnTo>
                  <a:lnTo>
                    <a:pt x="457200" y="1266825"/>
                  </a:lnTo>
                  <a:lnTo>
                    <a:pt x="400050" y="1266825"/>
                  </a:lnTo>
                  <a:lnTo>
                    <a:pt x="352425" y="1257300"/>
                  </a:lnTo>
                  <a:lnTo>
                    <a:pt x="285750" y="1190625"/>
                  </a:lnTo>
                  <a:lnTo>
                    <a:pt x="142875" y="1152525"/>
                  </a:lnTo>
                  <a:lnTo>
                    <a:pt x="19050" y="1200150"/>
                  </a:lnTo>
                  <a:lnTo>
                    <a:pt x="38100" y="1123950"/>
                  </a:lnTo>
                  <a:lnTo>
                    <a:pt x="0" y="1076325"/>
                  </a:lnTo>
                  <a:lnTo>
                    <a:pt x="219075" y="1019175"/>
                  </a:lnTo>
                  <a:lnTo>
                    <a:pt x="400050" y="1009650"/>
                  </a:lnTo>
                  <a:lnTo>
                    <a:pt x="381000" y="923925"/>
                  </a:lnTo>
                  <a:lnTo>
                    <a:pt x="342900" y="885825"/>
                  </a:lnTo>
                  <a:lnTo>
                    <a:pt x="352425" y="790575"/>
                  </a:lnTo>
                  <a:lnTo>
                    <a:pt x="390525" y="771525"/>
                  </a:lnTo>
                  <a:lnTo>
                    <a:pt x="361950" y="742950"/>
                  </a:lnTo>
                  <a:lnTo>
                    <a:pt x="295275" y="581025"/>
                  </a:lnTo>
                  <a:lnTo>
                    <a:pt x="228600" y="438150"/>
                  </a:lnTo>
                  <a:lnTo>
                    <a:pt x="200025" y="304800"/>
                  </a:lnTo>
                  <a:close/>
                </a:path>
              </a:pathLst>
            </a:cu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143000" y="4343400"/>
              <a:ext cx="744114" cy="369332"/>
            </a:xfrm>
            <a:prstGeom prst="rect">
              <a:avLst/>
            </a:prstGeom>
            <a:solidFill>
              <a:schemeClr val="bg1"/>
            </a:solidFill>
          </p:spPr>
          <p:txBody>
            <a:bodyPr wrap="none" rtlCol="0">
              <a:spAutoFit/>
            </a:bodyPr>
            <a:lstStyle/>
            <a:p>
              <a:r>
                <a:rPr lang="en-US" b="1" dirty="0" smtClean="0"/>
                <a:t>South</a:t>
              </a:r>
              <a:endParaRPr lang="en-US" b="1" dirty="0"/>
            </a:p>
          </p:txBody>
        </p:sp>
        <p:sp>
          <p:nvSpPr>
            <p:cNvPr id="31" name="TextBox 30"/>
            <p:cNvSpPr txBox="1"/>
            <p:nvPr/>
          </p:nvSpPr>
          <p:spPr>
            <a:xfrm>
              <a:off x="304800" y="2667000"/>
              <a:ext cx="1092800" cy="369332"/>
            </a:xfrm>
            <a:prstGeom prst="rect">
              <a:avLst/>
            </a:prstGeom>
            <a:solidFill>
              <a:schemeClr val="bg1"/>
            </a:solidFill>
          </p:spPr>
          <p:txBody>
            <a:bodyPr wrap="none" rtlCol="0">
              <a:spAutoFit/>
            </a:bodyPr>
            <a:lstStyle/>
            <a:p>
              <a:r>
                <a:rPr lang="en-US" b="1" dirty="0" smtClean="0"/>
                <a:t>N-Central</a:t>
              </a:r>
              <a:endParaRPr lang="en-US" b="1" dirty="0"/>
            </a:p>
          </p:txBody>
        </p:sp>
        <p:sp>
          <p:nvSpPr>
            <p:cNvPr id="32" name="TextBox 31"/>
            <p:cNvSpPr txBox="1"/>
            <p:nvPr/>
          </p:nvSpPr>
          <p:spPr>
            <a:xfrm>
              <a:off x="3505200" y="1600200"/>
              <a:ext cx="799450" cy="369332"/>
            </a:xfrm>
            <a:prstGeom prst="rect">
              <a:avLst/>
            </a:prstGeom>
            <a:solidFill>
              <a:schemeClr val="bg1"/>
            </a:solidFill>
          </p:spPr>
          <p:txBody>
            <a:bodyPr wrap="none" rtlCol="0">
              <a:spAutoFit/>
            </a:bodyPr>
            <a:lstStyle/>
            <a:p>
              <a:r>
                <a:rPr lang="en-US" b="1" dirty="0" smtClean="0"/>
                <a:t>N-East</a:t>
              </a:r>
              <a:endParaRPr lang="en-US" b="1" dirty="0"/>
            </a:p>
          </p:txBody>
        </p:sp>
      </p:grpSp>
      <p:sp>
        <p:nvSpPr>
          <p:cNvPr id="2" name="Title 1"/>
          <p:cNvSpPr>
            <a:spLocks noGrp="1"/>
          </p:cNvSpPr>
          <p:nvPr>
            <p:ph type="title"/>
          </p:nvPr>
        </p:nvSpPr>
        <p:spPr>
          <a:xfrm>
            <a:off x="152400" y="152400"/>
            <a:ext cx="8839200" cy="715962"/>
          </a:xfrm>
        </p:spPr>
        <p:txBody>
          <a:bodyPr>
            <a:noAutofit/>
          </a:bodyPr>
          <a:lstStyle/>
          <a:p>
            <a:r>
              <a:rPr lang="en-US" sz="2800" dirty="0" smtClean="0"/>
              <a:t>Tracking the population through each region and stage</a:t>
            </a:r>
            <a:endParaRPr lang="en-US" sz="2800" dirty="0"/>
          </a:p>
        </p:txBody>
      </p:sp>
      <p:sp>
        <p:nvSpPr>
          <p:cNvPr id="19" name="5-Point Star 18"/>
          <p:cNvSpPr/>
          <p:nvPr/>
        </p:nvSpPr>
        <p:spPr>
          <a:xfrm>
            <a:off x="304800" y="6324600"/>
            <a:ext cx="228600" cy="228600"/>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H="1">
            <a:off x="228600" y="6629400"/>
            <a:ext cx="762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86887" y="6271667"/>
            <a:ext cx="1449564" cy="369332"/>
          </a:xfrm>
          <a:prstGeom prst="rect">
            <a:avLst/>
          </a:prstGeom>
          <a:noFill/>
        </p:spPr>
        <p:txBody>
          <a:bodyPr wrap="none" rtlCol="0">
            <a:spAutoFit/>
          </a:bodyPr>
          <a:lstStyle/>
          <a:p>
            <a:r>
              <a:rPr lang="en-US" dirty="0" smtClean="0"/>
              <a:t>Mexican sites</a:t>
            </a:r>
            <a:endParaRPr lang="en-US" dirty="0"/>
          </a:p>
        </p:txBody>
      </p:sp>
      <p:sp>
        <p:nvSpPr>
          <p:cNvPr id="25" name="5-Point Star 24"/>
          <p:cNvSpPr/>
          <p:nvPr/>
        </p:nvSpPr>
        <p:spPr>
          <a:xfrm>
            <a:off x="304800" y="6324600"/>
            <a:ext cx="228600" cy="228600"/>
          </a:xfrm>
          <a:prstGeom prst="star5">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279401" y="5181600"/>
            <a:ext cx="406400" cy="1095375"/>
          </a:xfrm>
          <a:custGeom>
            <a:avLst/>
            <a:gdLst>
              <a:gd name="connsiteX0" fmla="*/ 44450 w 949325"/>
              <a:gd name="connsiteY0" fmla="*/ 1562100 h 1628775"/>
              <a:gd name="connsiteX1" fmla="*/ 25400 w 949325"/>
              <a:gd name="connsiteY1" fmla="*/ 1485900 h 1628775"/>
              <a:gd name="connsiteX2" fmla="*/ 111125 w 949325"/>
              <a:gd name="connsiteY2" fmla="*/ 704850 h 1628775"/>
              <a:gd name="connsiteX3" fmla="*/ 692150 w 949325"/>
              <a:gd name="connsiteY3" fmla="*/ 171450 h 1628775"/>
              <a:gd name="connsiteX4" fmla="*/ 949325 w 949325"/>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325" h="1628775">
                <a:moveTo>
                  <a:pt x="44450" y="1562100"/>
                </a:moveTo>
                <a:cubicBezTo>
                  <a:pt x="29369" y="1595437"/>
                  <a:pt x="14288" y="1628775"/>
                  <a:pt x="25400" y="1485900"/>
                </a:cubicBezTo>
                <a:cubicBezTo>
                  <a:pt x="36512" y="1343025"/>
                  <a:pt x="0" y="923925"/>
                  <a:pt x="111125" y="704850"/>
                </a:cubicBezTo>
                <a:cubicBezTo>
                  <a:pt x="222250" y="485775"/>
                  <a:pt x="552450" y="288925"/>
                  <a:pt x="692150" y="171450"/>
                </a:cubicBezTo>
                <a:cubicBezTo>
                  <a:pt x="831850" y="53975"/>
                  <a:pt x="890587" y="26987"/>
                  <a:pt x="949325" y="0"/>
                </a:cubicBezTo>
              </a:path>
            </a:pathLst>
          </a:custGeom>
          <a:noFill/>
          <a:ln w="76200">
            <a:solidFill>
              <a:schemeClr val="bg1">
                <a:lumMod val="50000"/>
              </a:schemeClr>
            </a:solidFill>
            <a:tailEnd type="stealth"/>
          </a:ln>
          <a:effectLst>
            <a:outerShdw blurRad="190500" dist="101600" dir="5400000" sx="110000" sy="110000" algn="t" rotWithShape="0">
              <a:prstClr val="black">
                <a:alpha val="40000"/>
              </a:prstClr>
            </a:outerShdw>
          </a:effectLst>
          <a:scene3d>
            <a:camera prst="orthographicFront"/>
            <a:lightRig rig="threePt" dir="t"/>
          </a:scene3d>
          <a:sp3d extrusionH="76200">
            <a:extrusionClr>
              <a:schemeClr val="accent6">
                <a:lumMod val="75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p:cNvSpPr/>
          <p:nvPr/>
        </p:nvSpPr>
        <p:spPr>
          <a:xfrm>
            <a:off x="1295400" y="3048000"/>
            <a:ext cx="76200" cy="762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381000" y="4419600"/>
            <a:ext cx="469247" cy="533400"/>
          </a:xfrm>
          <a:custGeom>
            <a:avLst/>
            <a:gdLst>
              <a:gd name="connsiteX0" fmla="*/ 182562 w 833437"/>
              <a:gd name="connsiteY0" fmla="*/ 927100 h 927100"/>
              <a:gd name="connsiteX1" fmla="*/ 11112 w 833437"/>
              <a:gd name="connsiteY1" fmla="*/ 574675 h 927100"/>
              <a:gd name="connsiteX2" fmla="*/ 115887 w 833437"/>
              <a:gd name="connsiteY2" fmla="*/ 174625 h 927100"/>
              <a:gd name="connsiteX3" fmla="*/ 401637 w 833437"/>
              <a:gd name="connsiteY3" fmla="*/ 3175 h 927100"/>
              <a:gd name="connsiteX4" fmla="*/ 763587 w 833437"/>
              <a:gd name="connsiteY4" fmla="*/ 155575 h 927100"/>
              <a:gd name="connsiteX5" fmla="*/ 820737 w 833437"/>
              <a:gd name="connsiteY5" fmla="*/ 584200 h 927100"/>
              <a:gd name="connsiteX6" fmla="*/ 715962 w 833437"/>
              <a:gd name="connsiteY6" fmla="*/ 898525 h 927100"/>
              <a:gd name="connsiteX0" fmla="*/ 182562 w 855398"/>
              <a:gd name="connsiteY0" fmla="*/ 927100 h 927100"/>
              <a:gd name="connsiteX1" fmla="*/ 11112 w 855398"/>
              <a:gd name="connsiteY1" fmla="*/ 574675 h 927100"/>
              <a:gd name="connsiteX2" fmla="*/ 115887 w 855398"/>
              <a:gd name="connsiteY2" fmla="*/ 174625 h 927100"/>
              <a:gd name="connsiteX3" fmla="*/ 401637 w 855398"/>
              <a:gd name="connsiteY3" fmla="*/ 3175 h 927100"/>
              <a:gd name="connsiteX4" fmla="*/ 763587 w 855398"/>
              <a:gd name="connsiteY4" fmla="*/ 155575 h 927100"/>
              <a:gd name="connsiteX5" fmla="*/ 820737 w 855398"/>
              <a:gd name="connsiteY5" fmla="*/ 584200 h 927100"/>
              <a:gd name="connsiteX6" fmla="*/ 555625 w 855398"/>
              <a:gd name="connsiteY6" fmla="*/ 794657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98" h="927100">
                <a:moveTo>
                  <a:pt x="182562" y="927100"/>
                </a:moveTo>
                <a:cubicBezTo>
                  <a:pt x="102393" y="813594"/>
                  <a:pt x="22225" y="700088"/>
                  <a:pt x="11112" y="574675"/>
                </a:cubicBezTo>
                <a:cubicBezTo>
                  <a:pt x="0" y="449263"/>
                  <a:pt x="50800" y="269875"/>
                  <a:pt x="115887" y="174625"/>
                </a:cubicBezTo>
                <a:cubicBezTo>
                  <a:pt x="180975" y="79375"/>
                  <a:pt x="293687" y="6350"/>
                  <a:pt x="401637" y="3175"/>
                </a:cubicBezTo>
                <a:cubicBezTo>
                  <a:pt x="509587" y="0"/>
                  <a:pt x="693737" y="58738"/>
                  <a:pt x="763587" y="155575"/>
                </a:cubicBezTo>
                <a:cubicBezTo>
                  <a:pt x="833437" y="252412"/>
                  <a:pt x="855397" y="477686"/>
                  <a:pt x="820737" y="584200"/>
                </a:cubicBezTo>
                <a:cubicBezTo>
                  <a:pt x="786077" y="690714"/>
                  <a:pt x="604044" y="699407"/>
                  <a:pt x="555625" y="794657"/>
                </a:cubicBezTo>
              </a:path>
            </a:pathLst>
          </a:custGeom>
          <a:ln w="76200">
            <a:solidFill>
              <a:schemeClr val="bg1">
                <a:lumMod val="50000"/>
              </a:schemeClr>
            </a:solidFill>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rot="4838666" flipH="1">
            <a:off x="1990048" y="2612615"/>
            <a:ext cx="1527273" cy="1929366"/>
          </a:xfrm>
          <a:custGeom>
            <a:avLst/>
            <a:gdLst>
              <a:gd name="connsiteX0" fmla="*/ 44450 w 949325"/>
              <a:gd name="connsiteY0" fmla="*/ 1562100 h 1628775"/>
              <a:gd name="connsiteX1" fmla="*/ 25400 w 949325"/>
              <a:gd name="connsiteY1" fmla="*/ 1485900 h 1628775"/>
              <a:gd name="connsiteX2" fmla="*/ 111125 w 949325"/>
              <a:gd name="connsiteY2" fmla="*/ 704850 h 1628775"/>
              <a:gd name="connsiteX3" fmla="*/ 692150 w 949325"/>
              <a:gd name="connsiteY3" fmla="*/ 171450 h 1628775"/>
              <a:gd name="connsiteX4" fmla="*/ 949325 w 949325"/>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325" h="1628775">
                <a:moveTo>
                  <a:pt x="44450" y="1562100"/>
                </a:moveTo>
                <a:cubicBezTo>
                  <a:pt x="29369" y="1595437"/>
                  <a:pt x="14288" y="1628775"/>
                  <a:pt x="25400" y="1485900"/>
                </a:cubicBezTo>
                <a:cubicBezTo>
                  <a:pt x="36512" y="1343025"/>
                  <a:pt x="0" y="923925"/>
                  <a:pt x="111125" y="704850"/>
                </a:cubicBezTo>
                <a:cubicBezTo>
                  <a:pt x="222250" y="485775"/>
                  <a:pt x="552450" y="288925"/>
                  <a:pt x="692150" y="171450"/>
                </a:cubicBezTo>
                <a:cubicBezTo>
                  <a:pt x="831850" y="53975"/>
                  <a:pt x="890587" y="26987"/>
                  <a:pt x="949325" y="0"/>
                </a:cubicBezTo>
              </a:path>
            </a:pathLst>
          </a:custGeom>
          <a:noFill/>
          <a:ln w="76200">
            <a:solidFill>
              <a:schemeClr val="bg2">
                <a:lumMod val="50000"/>
              </a:schemeClr>
            </a:solidFill>
            <a:tailEnd type="stealth"/>
          </a:ln>
          <a:effectLst>
            <a:outerShdw blurRad="190500" dist="101600" dir="5400000" sx="110000" sy="110000" algn="t" rotWithShape="0">
              <a:prstClr val="black">
                <a:alpha val="40000"/>
              </a:prstClr>
            </a:outerShdw>
          </a:effectLst>
          <a:scene3d>
            <a:camera prst="orthographicFront"/>
            <a:lightRig rig="threePt" dir="t"/>
          </a:scene3d>
          <a:sp3d extrusionH="76200">
            <a:extrusionClr>
              <a:schemeClr val="accent6">
                <a:lumMod val="75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rot="3193517" flipH="1">
            <a:off x="1140364" y="3105000"/>
            <a:ext cx="878400" cy="1469099"/>
          </a:xfrm>
          <a:custGeom>
            <a:avLst/>
            <a:gdLst>
              <a:gd name="connsiteX0" fmla="*/ 44450 w 949325"/>
              <a:gd name="connsiteY0" fmla="*/ 1562100 h 1628775"/>
              <a:gd name="connsiteX1" fmla="*/ 25400 w 949325"/>
              <a:gd name="connsiteY1" fmla="*/ 1485900 h 1628775"/>
              <a:gd name="connsiteX2" fmla="*/ 111125 w 949325"/>
              <a:gd name="connsiteY2" fmla="*/ 704850 h 1628775"/>
              <a:gd name="connsiteX3" fmla="*/ 692150 w 949325"/>
              <a:gd name="connsiteY3" fmla="*/ 171450 h 1628775"/>
              <a:gd name="connsiteX4" fmla="*/ 949325 w 949325"/>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325" h="1628775">
                <a:moveTo>
                  <a:pt x="44450" y="1562100"/>
                </a:moveTo>
                <a:cubicBezTo>
                  <a:pt x="29369" y="1595437"/>
                  <a:pt x="14288" y="1628775"/>
                  <a:pt x="25400" y="1485900"/>
                </a:cubicBezTo>
                <a:cubicBezTo>
                  <a:pt x="36512" y="1343025"/>
                  <a:pt x="0" y="923925"/>
                  <a:pt x="111125" y="704850"/>
                </a:cubicBezTo>
                <a:cubicBezTo>
                  <a:pt x="222250" y="485775"/>
                  <a:pt x="552450" y="288925"/>
                  <a:pt x="692150" y="171450"/>
                </a:cubicBezTo>
                <a:cubicBezTo>
                  <a:pt x="831850" y="53975"/>
                  <a:pt x="890587" y="26987"/>
                  <a:pt x="949325" y="0"/>
                </a:cubicBezTo>
              </a:path>
            </a:pathLst>
          </a:custGeom>
          <a:noFill/>
          <a:ln w="76200">
            <a:solidFill>
              <a:schemeClr val="bg2">
                <a:lumMod val="50000"/>
              </a:schemeClr>
            </a:solidFill>
            <a:tailEnd type="stealth"/>
          </a:ln>
          <a:effectLst>
            <a:outerShdw blurRad="190500" dist="101600" dir="5400000" sx="110000" sy="110000" algn="t" rotWithShape="0">
              <a:prstClr val="black">
                <a:alpha val="40000"/>
              </a:prstClr>
            </a:outerShdw>
          </a:effectLst>
          <a:scene3d>
            <a:camera prst="orthographicFront"/>
            <a:lightRig rig="threePt" dir="t"/>
          </a:scene3d>
          <a:sp3d extrusionH="76200">
            <a:extrusionClr>
              <a:schemeClr val="accent6">
                <a:lumMod val="75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5029200" y="1295400"/>
            <a:ext cx="3962400" cy="3831818"/>
          </a:xfrm>
          <a:prstGeom prst="rect">
            <a:avLst/>
          </a:prstGeom>
          <a:noFill/>
        </p:spPr>
        <p:txBody>
          <a:bodyPr wrap="square" rtlCol="0">
            <a:spAutoFit/>
          </a:bodyPr>
          <a:lstStyle/>
          <a:p>
            <a:pPr marL="342900" indent="-342900">
              <a:lnSpc>
                <a:spcPct val="90000"/>
              </a:lnSpc>
              <a:buFont typeface="+mj-lt"/>
              <a:buAutoNum type="arabicPeriod"/>
            </a:pPr>
            <a:r>
              <a:rPr lang="en-US" dirty="0" smtClean="0">
                <a:solidFill>
                  <a:schemeClr val="bg1">
                    <a:lumMod val="65000"/>
                  </a:schemeClr>
                </a:solidFill>
              </a:rPr>
              <a:t>Do the number of adults surviving the winter in Mexico relate to the number of adults arriving in the Texas area in spring?</a:t>
            </a:r>
          </a:p>
          <a:p>
            <a:pPr marL="342900" indent="-342900">
              <a:lnSpc>
                <a:spcPct val="90000"/>
              </a:lnSpc>
              <a:buFont typeface="+mj-lt"/>
              <a:buAutoNum type="arabicPeriod"/>
            </a:pPr>
            <a:r>
              <a:rPr lang="en-US" dirty="0" smtClean="0">
                <a:solidFill>
                  <a:schemeClr val="bg1">
                    <a:lumMod val="65000"/>
                  </a:schemeClr>
                </a:solidFill>
              </a:rPr>
              <a:t>Do the number of spring arriving adults relate to the number of 1st gen eggs that are recorded?</a:t>
            </a:r>
          </a:p>
          <a:p>
            <a:pPr marL="342900" indent="-342900">
              <a:lnSpc>
                <a:spcPct val="90000"/>
              </a:lnSpc>
              <a:buFont typeface="+mj-lt"/>
              <a:buAutoNum type="arabicPeriod"/>
            </a:pPr>
            <a:r>
              <a:rPr lang="en-US" dirty="0" smtClean="0">
                <a:solidFill>
                  <a:schemeClr val="bg1">
                    <a:lumMod val="65000"/>
                  </a:schemeClr>
                </a:solidFill>
              </a:rPr>
              <a:t>How do the number of spring adults or eggs relate to the number of 1st generation arrivals in the northern regions?</a:t>
            </a:r>
          </a:p>
          <a:p>
            <a:pPr marL="342900" indent="-342900">
              <a:lnSpc>
                <a:spcPct val="90000"/>
              </a:lnSpc>
              <a:buFont typeface="+mj-lt"/>
              <a:buAutoNum type="arabicPeriod"/>
            </a:pPr>
            <a:r>
              <a:rPr lang="en-US" dirty="0" smtClean="0"/>
              <a:t>Can the number of 1</a:t>
            </a:r>
            <a:r>
              <a:rPr lang="en-US" baseline="30000" dirty="0" smtClean="0"/>
              <a:t>st</a:t>
            </a:r>
            <a:r>
              <a:rPr lang="en-US" dirty="0" smtClean="0"/>
              <a:t> generation adults / 2</a:t>
            </a:r>
            <a:r>
              <a:rPr lang="en-US" baseline="30000" dirty="0" smtClean="0"/>
              <a:t>nd</a:t>
            </a:r>
            <a:r>
              <a:rPr lang="en-US" dirty="0" smtClean="0"/>
              <a:t> generation eggs predict numbers in subsequent generations?</a:t>
            </a:r>
            <a:endParaRPr lang="en-US" dirty="0"/>
          </a:p>
        </p:txBody>
      </p:sp>
      <p:sp>
        <p:nvSpPr>
          <p:cNvPr id="24" name="Freeform 23"/>
          <p:cNvSpPr/>
          <p:nvPr/>
        </p:nvSpPr>
        <p:spPr>
          <a:xfrm>
            <a:off x="3429000" y="2133600"/>
            <a:ext cx="469247" cy="533400"/>
          </a:xfrm>
          <a:custGeom>
            <a:avLst/>
            <a:gdLst>
              <a:gd name="connsiteX0" fmla="*/ 182562 w 833437"/>
              <a:gd name="connsiteY0" fmla="*/ 927100 h 927100"/>
              <a:gd name="connsiteX1" fmla="*/ 11112 w 833437"/>
              <a:gd name="connsiteY1" fmla="*/ 574675 h 927100"/>
              <a:gd name="connsiteX2" fmla="*/ 115887 w 833437"/>
              <a:gd name="connsiteY2" fmla="*/ 174625 h 927100"/>
              <a:gd name="connsiteX3" fmla="*/ 401637 w 833437"/>
              <a:gd name="connsiteY3" fmla="*/ 3175 h 927100"/>
              <a:gd name="connsiteX4" fmla="*/ 763587 w 833437"/>
              <a:gd name="connsiteY4" fmla="*/ 155575 h 927100"/>
              <a:gd name="connsiteX5" fmla="*/ 820737 w 833437"/>
              <a:gd name="connsiteY5" fmla="*/ 584200 h 927100"/>
              <a:gd name="connsiteX6" fmla="*/ 715962 w 833437"/>
              <a:gd name="connsiteY6" fmla="*/ 898525 h 927100"/>
              <a:gd name="connsiteX0" fmla="*/ 182562 w 855398"/>
              <a:gd name="connsiteY0" fmla="*/ 927100 h 927100"/>
              <a:gd name="connsiteX1" fmla="*/ 11112 w 855398"/>
              <a:gd name="connsiteY1" fmla="*/ 574675 h 927100"/>
              <a:gd name="connsiteX2" fmla="*/ 115887 w 855398"/>
              <a:gd name="connsiteY2" fmla="*/ 174625 h 927100"/>
              <a:gd name="connsiteX3" fmla="*/ 401637 w 855398"/>
              <a:gd name="connsiteY3" fmla="*/ 3175 h 927100"/>
              <a:gd name="connsiteX4" fmla="*/ 763587 w 855398"/>
              <a:gd name="connsiteY4" fmla="*/ 155575 h 927100"/>
              <a:gd name="connsiteX5" fmla="*/ 820737 w 855398"/>
              <a:gd name="connsiteY5" fmla="*/ 584200 h 927100"/>
              <a:gd name="connsiteX6" fmla="*/ 555625 w 855398"/>
              <a:gd name="connsiteY6" fmla="*/ 794657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98" h="927100">
                <a:moveTo>
                  <a:pt x="182562" y="927100"/>
                </a:moveTo>
                <a:cubicBezTo>
                  <a:pt x="102393" y="813594"/>
                  <a:pt x="22225" y="700088"/>
                  <a:pt x="11112" y="574675"/>
                </a:cubicBezTo>
                <a:cubicBezTo>
                  <a:pt x="0" y="449263"/>
                  <a:pt x="50800" y="269875"/>
                  <a:pt x="115887" y="174625"/>
                </a:cubicBezTo>
                <a:cubicBezTo>
                  <a:pt x="180975" y="79375"/>
                  <a:pt x="293687" y="6350"/>
                  <a:pt x="401637" y="3175"/>
                </a:cubicBezTo>
                <a:cubicBezTo>
                  <a:pt x="509587" y="0"/>
                  <a:pt x="693737" y="58738"/>
                  <a:pt x="763587" y="155575"/>
                </a:cubicBezTo>
                <a:cubicBezTo>
                  <a:pt x="833437" y="252412"/>
                  <a:pt x="855397" y="477686"/>
                  <a:pt x="820737" y="584200"/>
                </a:cubicBezTo>
                <a:cubicBezTo>
                  <a:pt x="786077" y="690714"/>
                  <a:pt x="604044" y="699407"/>
                  <a:pt x="555625" y="794657"/>
                </a:cubicBezTo>
              </a:path>
            </a:pathLst>
          </a:custGeom>
          <a:ln w="76200">
            <a:solidFill>
              <a:srgbClr val="000000"/>
            </a:solidFill>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1447800" y="2286000"/>
            <a:ext cx="469247" cy="533400"/>
          </a:xfrm>
          <a:custGeom>
            <a:avLst/>
            <a:gdLst>
              <a:gd name="connsiteX0" fmla="*/ 182562 w 833437"/>
              <a:gd name="connsiteY0" fmla="*/ 927100 h 927100"/>
              <a:gd name="connsiteX1" fmla="*/ 11112 w 833437"/>
              <a:gd name="connsiteY1" fmla="*/ 574675 h 927100"/>
              <a:gd name="connsiteX2" fmla="*/ 115887 w 833437"/>
              <a:gd name="connsiteY2" fmla="*/ 174625 h 927100"/>
              <a:gd name="connsiteX3" fmla="*/ 401637 w 833437"/>
              <a:gd name="connsiteY3" fmla="*/ 3175 h 927100"/>
              <a:gd name="connsiteX4" fmla="*/ 763587 w 833437"/>
              <a:gd name="connsiteY4" fmla="*/ 155575 h 927100"/>
              <a:gd name="connsiteX5" fmla="*/ 820737 w 833437"/>
              <a:gd name="connsiteY5" fmla="*/ 584200 h 927100"/>
              <a:gd name="connsiteX6" fmla="*/ 715962 w 833437"/>
              <a:gd name="connsiteY6" fmla="*/ 898525 h 927100"/>
              <a:gd name="connsiteX0" fmla="*/ 182562 w 855398"/>
              <a:gd name="connsiteY0" fmla="*/ 927100 h 927100"/>
              <a:gd name="connsiteX1" fmla="*/ 11112 w 855398"/>
              <a:gd name="connsiteY1" fmla="*/ 574675 h 927100"/>
              <a:gd name="connsiteX2" fmla="*/ 115887 w 855398"/>
              <a:gd name="connsiteY2" fmla="*/ 174625 h 927100"/>
              <a:gd name="connsiteX3" fmla="*/ 401637 w 855398"/>
              <a:gd name="connsiteY3" fmla="*/ 3175 h 927100"/>
              <a:gd name="connsiteX4" fmla="*/ 763587 w 855398"/>
              <a:gd name="connsiteY4" fmla="*/ 155575 h 927100"/>
              <a:gd name="connsiteX5" fmla="*/ 820737 w 855398"/>
              <a:gd name="connsiteY5" fmla="*/ 584200 h 927100"/>
              <a:gd name="connsiteX6" fmla="*/ 555625 w 855398"/>
              <a:gd name="connsiteY6" fmla="*/ 794657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98" h="927100">
                <a:moveTo>
                  <a:pt x="182562" y="927100"/>
                </a:moveTo>
                <a:cubicBezTo>
                  <a:pt x="102393" y="813594"/>
                  <a:pt x="22225" y="700088"/>
                  <a:pt x="11112" y="574675"/>
                </a:cubicBezTo>
                <a:cubicBezTo>
                  <a:pt x="0" y="449263"/>
                  <a:pt x="50800" y="269875"/>
                  <a:pt x="115887" y="174625"/>
                </a:cubicBezTo>
                <a:cubicBezTo>
                  <a:pt x="180975" y="79375"/>
                  <a:pt x="293687" y="6350"/>
                  <a:pt x="401637" y="3175"/>
                </a:cubicBezTo>
                <a:cubicBezTo>
                  <a:pt x="509587" y="0"/>
                  <a:pt x="693737" y="58738"/>
                  <a:pt x="763587" y="155575"/>
                </a:cubicBezTo>
                <a:cubicBezTo>
                  <a:pt x="833437" y="252412"/>
                  <a:pt x="855397" y="477686"/>
                  <a:pt x="820737" y="584200"/>
                </a:cubicBezTo>
                <a:cubicBezTo>
                  <a:pt x="786077" y="690714"/>
                  <a:pt x="604044" y="699407"/>
                  <a:pt x="555625" y="794657"/>
                </a:cubicBezTo>
              </a:path>
            </a:pathLst>
          </a:custGeom>
          <a:ln w="76200">
            <a:solidFill>
              <a:srgbClr val="000000"/>
            </a:solidFill>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temp4.png"/>
          <p:cNvPicPr>
            <a:picLocks noChangeAspect="1"/>
          </p:cNvPicPr>
          <p:nvPr/>
        </p:nvPicPr>
        <p:blipFill>
          <a:blip r:embed="rId3" cstate="print"/>
          <a:stretch>
            <a:fillRect/>
          </a:stretch>
        </p:blipFill>
        <p:spPr>
          <a:xfrm>
            <a:off x="239485" y="1706880"/>
            <a:ext cx="8812297" cy="4998720"/>
          </a:xfrm>
          <a:prstGeom prst="rect">
            <a:avLst/>
          </a:prstGeom>
        </p:spPr>
      </p:pic>
      <p:sp>
        <p:nvSpPr>
          <p:cNvPr id="14" name="TextBox 13"/>
          <p:cNvSpPr txBox="1"/>
          <p:nvPr/>
        </p:nvSpPr>
        <p:spPr>
          <a:xfrm>
            <a:off x="1371600" y="152400"/>
            <a:ext cx="6858000" cy="923330"/>
          </a:xfrm>
          <a:prstGeom prst="rect">
            <a:avLst/>
          </a:prstGeom>
          <a:noFill/>
        </p:spPr>
        <p:txBody>
          <a:bodyPr wrap="square" rtlCol="0">
            <a:spAutoFit/>
          </a:bodyPr>
          <a:lstStyle/>
          <a:p>
            <a:pPr marL="342900" indent="-342900">
              <a:lnSpc>
                <a:spcPct val="90000"/>
              </a:lnSpc>
            </a:pPr>
            <a:r>
              <a:rPr lang="en-US" sz="2000" dirty="0" smtClean="0"/>
              <a:t>Q1 and Q2.  How do overwintering numbers relate to the number of arriving adults and how do arriving adults influence the number of eggs we see in the spring?</a:t>
            </a:r>
          </a:p>
        </p:txBody>
      </p:sp>
      <p:pic>
        <p:nvPicPr>
          <p:cNvPr id="46" name="Picture 2"/>
          <p:cNvPicPr>
            <a:picLocks noChangeAspect="1" noChangeArrowheads="1"/>
          </p:cNvPicPr>
          <p:nvPr/>
        </p:nvPicPr>
        <p:blipFill>
          <a:blip r:embed="rId4" cstate="print"/>
          <a:srcRect l="54060" t="63746" r="36518" b="14000"/>
          <a:stretch>
            <a:fillRect/>
          </a:stretch>
        </p:blipFill>
        <p:spPr bwMode="auto">
          <a:xfrm>
            <a:off x="265019" y="152400"/>
            <a:ext cx="954181" cy="1435177"/>
          </a:xfrm>
          <a:prstGeom prst="rect">
            <a:avLst/>
          </a:prstGeom>
          <a:noFill/>
          <a:ln w="9525">
            <a:noFill/>
            <a:miter lim="800000"/>
            <a:headEnd/>
            <a:tailEnd/>
          </a:ln>
        </p:spPr>
      </p:pic>
      <p:sp>
        <p:nvSpPr>
          <p:cNvPr id="51" name="5-Point Star 50"/>
          <p:cNvSpPr/>
          <p:nvPr/>
        </p:nvSpPr>
        <p:spPr>
          <a:xfrm>
            <a:off x="228600" y="1755458"/>
            <a:ext cx="174812" cy="178118"/>
          </a:xfrm>
          <a:prstGeom prst="star5">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325718" y="805498"/>
            <a:ext cx="369047" cy="912852"/>
          </a:xfrm>
          <a:custGeom>
            <a:avLst/>
            <a:gdLst>
              <a:gd name="connsiteX0" fmla="*/ 44450 w 949325"/>
              <a:gd name="connsiteY0" fmla="*/ 1562100 h 1628775"/>
              <a:gd name="connsiteX1" fmla="*/ 25400 w 949325"/>
              <a:gd name="connsiteY1" fmla="*/ 1485900 h 1628775"/>
              <a:gd name="connsiteX2" fmla="*/ 111125 w 949325"/>
              <a:gd name="connsiteY2" fmla="*/ 704850 h 1628775"/>
              <a:gd name="connsiteX3" fmla="*/ 692150 w 949325"/>
              <a:gd name="connsiteY3" fmla="*/ 171450 h 1628775"/>
              <a:gd name="connsiteX4" fmla="*/ 949325 w 949325"/>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325" h="1628775">
                <a:moveTo>
                  <a:pt x="44450" y="1562100"/>
                </a:moveTo>
                <a:cubicBezTo>
                  <a:pt x="29369" y="1595437"/>
                  <a:pt x="14288" y="1628775"/>
                  <a:pt x="25400" y="1485900"/>
                </a:cubicBezTo>
                <a:cubicBezTo>
                  <a:pt x="36512" y="1343025"/>
                  <a:pt x="0" y="923925"/>
                  <a:pt x="111125" y="704850"/>
                </a:cubicBezTo>
                <a:cubicBezTo>
                  <a:pt x="222250" y="485775"/>
                  <a:pt x="552450" y="288925"/>
                  <a:pt x="692150" y="171450"/>
                </a:cubicBezTo>
                <a:cubicBezTo>
                  <a:pt x="831850" y="53975"/>
                  <a:pt x="890587" y="26987"/>
                  <a:pt x="949325" y="0"/>
                </a:cubicBezTo>
              </a:path>
            </a:pathLst>
          </a:custGeom>
          <a:noFill/>
          <a:ln w="76200">
            <a:solidFill>
              <a:srgbClr val="000000"/>
            </a:solidFill>
            <a:tailEnd type="stealth"/>
          </a:ln>
          <a:effectLst>
            <a:outerShdw blurRad="190500" dist="101600" dir="5400000" sx="110000" sy="110000" algn="t" rotWithShape="0">
              <a:prstClr val="black">
                <a:alpha val="40000"/>
              </a:prstClr>
            </a:outerShdw>
          </a:effectLst>
          <a:scene3d>
            <a:camera prst="orthographicFront"/>
            <a:lightRig rig="threePt" dir="t"/>
          </a:scene3d>
          <a:sp3d extrusionH="76200">
            <a:extrusionClr>
              <a:schemeClr val="accent6">
                <a:lumMod val="75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403412" y="271145"/>
            <a:ext cx="358836" cy="415608"/>
          </a:xfrm>
          <a:custGeom>
            <a:avLst/>
            <a:gdLst>
              <a:gd name="connsiteX0" fmla="*/ 182562 w 833437"/>
              <a:gd name="connsiteY0" fmla="*/ 927100 h 927100"/>
              <a:gd name="connsiteX1" fmla="*/ 11112 w 833437"/>
              <a:gd name="connsiteY1" fmla="*/ 574675 h 927100"/>
              <a:gd name="connsiteX2" fmla="*/ 115887 w 833437"/>
              <a:gd name="connsiteY2" fmla="*/ 174625 h 927100"/>
              <a:gd name="connsiteX3" fmla="*/ 401637 w 833437"/>
              <a:gd name="connsiteY3" fmla="*/ 3175 h 927100"/>
              <a:gd name="connsiteX4" fmla="*/ 763587 w 833437"/>
              <a:gd name="connsiteY4" fmla="*/ 155575 h 927100"/>
              <a:gd name="connsiteX5" fmla="*/ 820737 w 833437"/>
              <a:gd name="connsiteY5" fmla="*/ 584200 h 927100"/>
              <a:gd name="connsiteX6" fmla="*/ 715962 w 833437"/>
              <a:gd name="connsiteY6" fmla="*/ 898525 h 927100"/>
              <a:gd name="connsiteX0" fmla="*/ 182562 w 855398"/>
              <a:gd name="connsiteY0" fmla="*/ 927100 h 927100"/>
              <a:gd name="connsiteX1" fmla="*/ 11112 w 855398"/>
              <a:gd name="connsiteY1" fmla="*/ 574675 h 927100"/>
              <a:gd name="connsiteX2" fmla="*/ 115887 w 855398"/>
              <a:gd name="connsiteY2" fmla="*/ 174625 h 927100"/>
              <a:gd name="connsiteX3" fmla="*/ 401637 w 855398"/>
              <a:gd name="connsiteY3" fmla="*/ 3175 h 927100"/>
              <a:gd name="connsiteX4" fmla="*/ 763587 w 855398"/>
              <a:gd name="connsiteY4" fmla="*/ 155575 h 927100"/>
              <a:gd name="connsiteX5" fmla="*/ 820737 w 855398"/>
              <a:gd name="connsiteY5" fmla="*/ 584200 h 927100"/>
              <a:gd name="connsiteX6" fmla="*/ 555625 w 855398"/>
              <a:gd name="connsiteY6" fmla="*/ 794657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98" h="927100">
                <a:moveTo>
                  <a:pt x="182562" y="927100"/>
                </a:moveTo>
                <a:cubicBezTo>
                  <a:pt x="102393" y="813594"/>
                  <a:pt x="22225" y="700088"/>
                  <a:pt x="11112" y="574675"/>
                </a:cubicBezTo>
                <a:cubicBezTo>
                  <a:pt x="0" y="449263"/>
                  <a:pt x="50800" y="269875"/>
                  <a:pt x="115887" y="174625"/>
                </a:cubicBezTo>
                <a:cubicBezTo>
                  <a:pt x="180975" y="79375"/>
                  <a:pt x="293687" y="6350"/>
                  <a:pt x="401637" y="3175"/>
                </a:cubicBezTo>
                <a:cubicBezTo>
                  <a:pt x="509587" y="0"/>
                  <a:pt x="693737" y="58738"/>
                  <a:pt x="763587" y="155575"/>
                </a:cubicBezTo>
                <a:cubicBezTo>
                  <a:pt x="833437" y="252412"/>
                  <a:pt x="855397" y="477686"/>
                  <a:pt x="820737" y="584200"/>
                </a:cubicBezTo>
                <a:cubicBezTo>
                  <a:pt x="786077" y="690714"/>
                  <a:pt x="604044" y="699407"/>
                  <a:pt x="555625" y="794657"/>
                </a:cubicBezTo>
              </a:path>
            </a:pathLst>
          </a:custGeom>
          <a:ln w="76200">
            <a:solidFill>
              <a:srgbClr val="000000"/>
            </a:solidFill>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print"/>
          <a:srcRect/>
          <a:stretch>
            <a:fillRect/>
          </a:stretch>
        </p:blipFill>
        <p:spPr bwMode="auto">
          <a:xfrm>
            <a:off x="152400" y="2057400"/>
            <a:ext cx="8658226" cy="3256526"/>
          </a:xfrm>
          <a:prstGeom prst="rect">
            <a:avLst/>
          </a:prstGeom>
          <a:noFill/>
          <a:ln w="9525">
            <a:noFill/>
            <a:miter lim="800000"/>
            <a:headEnd/>
            <a:tailEnd/>
          </a:ln>
          <a:effectLst/>
        </p:spPr>
      </p:pic>
      <p:sp>
        <p:nvSpPr>
          <p:cNvPr id="14" name="TextBox 13"/>
          <p:cNvSpPr txBox="1"/>
          <p:nvPr/>
        </p:nvSpPr>
        <p:spPr>
          <a:xfrm>
            <a:off x="1752600" y="0"/>
            <a:ext cx="7000875" cy="840230"/>
          </a:xfrm>
          <a:prstGeom prst="rect">
            <a:avLst/>
          </a:prstGeom>
          <a:noFill/>
        </p:spPr>
        <p:txBody>
          <a:bodyPr wrap="square" rtlCol="0">
            <a:spAutoFit/>
          </a:bodyPr>
          <a:lstStyle/>
          <a:p>
            <a:pPr marL="342900" indent="-342900">
              <a:lnSpc>
                <a:spcPct val="90000"/>
              </a:lnSpc>
            </a:pPr>
            <a:r>
              <a:rPr lang="en-US" dirty="0" smtClean="0"/>
              <a:t>Q3. How do the number of spring adults or eggs relate to the number of 1st generation arrivals in the northern regions?</a:t>
            </a:r>
          </a:p>
          <a:p>
            <a:pPr marL="342900" indent="-342900">
              <a:lnSpc>
                <a:spcPct val="90000"/>
              </a:lnSpc>
            </a:pPr>
            <a:endParaRPr lang="en-US" dirty="0" smtClean="0"/>
          </a:p>
        </p:txBody>
      </p:sp>
      <p:sp>
        <p:nvSpPr>
          <p:cNvPr id="40" name="TextBox 39"/>
          <p:cNvSpPr txBox="1"/>
          <p:nvPr/>
        </p:nvSpPr>
        <p:spPr>
          <a:xfrm>
            <a:off x="228600" y="5410200"/>
            <a:ext cx="8305800" cy="840230"/>
          </a:xfrm>
          <a:prstGeom prst="rect">
            <a:avLst/>
          </a:prstGeom>
          <a:noFill/>
        </p:spPr>
        <p:txBody>
          <a:bodyPr wrap="square" rtlCol="0">
            <a:spAutoFit/>
          </a:bodyPr>
          <a:lstStyle/>
          <a:p>
            <a:pPr>
              <a:lnSpc>
                <a:spcPct val="90000"/>
              </a:lnSpc>
            </a:pPr>
            <a:r>
              <a:rPr lang="en-US" i="1" dirty="0" smtClean="0"/>
              <a:t>A weak, or non-existent, relationship between the spring generation and summer arrivals in the north could be due to lack of data, or swamping out by environmental factors.</a:t>
            </a:r>
            <a:endParaRPr lang="en-US" i="1" dirty="0" smtClean="0">
              <a:solidFill>
                <a:srgbClr val="FF0000"/>
              </a:solidFill>
            </a:endParaRPr>
          </a:p>
        </p:txBody>
      </p:sp>
      <p:sp>
        <p:nvSpPr>
          <p:cNvPr id="15" name="TextBox 14"/>
          <p:cNvSpPr txBox="1"/>
          <p:nvPr/>
        </p:nvSpPr>
        <p:spPr>
          <a:xfrm>
            <a:off x="228600" y="1447800"/>
            <a:ext cx="4201471" cy="369332"/>
          </a:xfrm>
          <a:prstGeom prst="rect">
            <a:avLst/>
          </a:prstGeom>
          <a:noFill/>
        </p:spPr>
        <p:txBody>
          <a:bodyPr wrap="none" rtlCol="0">
            <a:spAutoFit/>
          </a:bodyPr>
          <a:lstStyle/>
          <a:p>
            <a:r>
              <a:rPr lang="en-US" b="1" dirty="0" smtClean="0"/>
              <a:t>1</a:t>
            </a:r>
            <a:r>
              <a:rPr lang="en-US" b="1" baseline="30000" dirty="0" smtClean="0"/>
              <a:t>st</a:t>
            </a:r>
            <a:r>
              <a:rPr lang="en-US" b="1" dirty="0" smtClean="0"/>
              <a:t> gen eggs in south to 2</a:t>
            </a:r>
            <a:r>
              <a:rPr lang="en-US" b="1" baseline="30000" dirty="0" smtClean="0"/>
              <a:t>nd</a:t>
            </a:r>
            <a:r>
              <a:rPr lang="en-US" b="1" dirty="0" smtClean="0"/>
              <a:t> gen eggs North</a:t>
            </a:r>
            <a:endParaRPr lang="en-US" b="1" dirty="0"/>
          </a:p>
        </p:txBody>
      </p:sp>
      <p:sp>
        <p:nvSpPr>
          <p:cNvPr id="17" name="TextBox 16"/>
          <p:cNvSpPr txBox="1"/>
          <p:nvPr/>
        </p:nvSpPr>
        <p:spPr>
          <a:xfrm>
            <a:off x="4494394" y="1447800"/>
            <a:ext cx="4649606" cy="369332"/>
          </a:xfrm>
          <a:prstGeom prst="rect">
            <a:avLst/>
          </a:prstGeom>
          <a:noFill/>
        </p:spPr>
        <p:txBody>
          <a:bodyPr wrap="none" rtlCol="0">
            <a:spAutoFit/>
          </a:bodyPr>
          <a:lstStyle/>
          <a:p>
            <a:r>
              <a:rPr lang="en-US" b="1" dirty="0" smtClean="0"/>
              <a:t>Migrant adults in south to 1</a:t>
            </a:r>
            <a:r>
              <a:rPr lang="en-US" b="1" baseline="30000" dirty="0" smtClean="0"/>
              <a:t>st</a:t>
            </a:r>
            <a:r>
              <a:rPr lang="en-US" b="1" dirty="0" smtClean="0"/>
              <a:t> gen adult arrivals</a:t>
            </a:r>
            <a:endParaRPr lang="en-US" b="1" dirty="0"/>
          </a:p>
        </p:txBody>
      </p:sp>
      <p:sp>
        <p:nvSpPr>
          <p:cNvPr id="18" name="TextBox 17"/>
          <p:cNvSpPr txBox="1"/>
          <p:nvPr/>
        </p:nvSpPr>
        <p:spPr>
          <a:xfrm>
            <a:off x="1066800" y="2069068"/>
            <a:ext cx="1367682" cy="369332"/>
          </a:xfrm>
          <a:prstGeom prst="rect">
            <a:avLst/>
          </a:prstGeom>
          <a:noFill/>
        </p:spPr>
        <p:txBody>
          <a:bodyPr wrap="none" rtlCol="0">
            <a:spAutoFit/>
          </a:bodyPr>
          <a:lstStyle/>
          <a:p>
            <a:r>
              <a:rPr lang="en-US" dirty="0" smtClean="0"/>
              <a:t>r=0.5 </a:t>
            </a:r>
            <a:r>
              <a:rPr lang="en-US" i="1" dirty="0" smtClean="0"/>
              <a:t>p</a:t>
            </a:r>
            <a:r>
              <a:rPr lang="en-US" dirty="0" smtClean="0"/>
              <a:t>=0.13</a:t>
            </a:r>
            <a:endParaRPr lang="en-US" dirty="0"/>
          </a:p>
        </p:txBody>
      </p:sp>
      <p:sp>
        <p:nvSpPr>
          <p:cNvPr id="19" name="TextBox 18"/>
          <p:cNvSpPr txBox="1"/>
          <p:nvPr/>
        </p:nvSpPr>
        <p:spPr>
          <a:xfrm>
            <a:off x="5410200" y="2069068"/>
            <a:ext cx="1487908" cy="369332"/>
          </a:xfrm>
          <a:prstGeom prst="rect">
            <a:avLst/>
          </a:prstGeom>
          <a:noFill/>
        </p:spPr>
        <p:txBody>
          <a:bodyPr wrap="none" rtlCol="0">
            <a:spAutoFit/>
          </a:bodyPr>
          <a:lstStyle/>
          <a:p>
            <a:r>
              <a:rPr lang="en-US" dirty="0" smtClean="0"/>
              <a:t>r=0.69 p=0.12</a:t>
            </a:r>
            <a:endParaRPr lang="en-US" dirty="0"/>
          </a:p>
        </p:txBody>
      </p:sp>
      <p:pic>
        <p:nvPicPr>
          <p:cNvPr id="21" name="Picture 20" descr="temp.png"/>
          <p:cNvPicPr>
            <a:picLocks noChangeAspect="1"/>
          </p:cNvPicPr>
          <p:nvPr/>
        </p:nvPicPr>
        <p:blipFill>
          <a:blip r:embed="rId4" cstate="print"/>
          <a:srcRect l="20273" t="17282" r="18708" b="35004"/>
          <a:stretch>
            <a:fillRect/>
          </a:stretch>
        </p:blipFill>
        <p:spPr>
          <a:xfrm>
            <a:off x="238125" y="114300"/>
            <a:ext cx="1447800" cy="1299308"/>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cstate="print"/>
          <a:srcRect/>
          <a:stretch>
            <a:fillRect/>
          </a:stretch>
        </p:blipFill>
        <p:spPr bwMode="auto">
          <a:xfrm>
            <a:off x="2514600" y="3276600"/>
            <a:ext cx="6400800" cy="2417938"/>
          </a:xfrm>
          <a:prstGeom prst="rect">
            <a:avLst/>
          </a:prstGeom>
          <a:noFill/>
          <a:ln w="9525">
            <a:noFill/>
            <a:miter lim="800000"/>
            <a:headEnd/>
            <a:tailEnd/>
          </a:ln>
          <a:effectLst/>
        </p:spPr>
      </p:pic>
      <p:sp>
        <p:nvSpPr>
          <p:cNvPr id="14" name="TextBox 13"/>
          <p:cNvSpPr txBox="1"/>
          <p:nvPr/>
        </p:nvSpPr>
        <p:spPr>
          <a:xfrm>
            <a:off x="381000" y="0"/>
            <a:ext cx="8372475" cy="840230"/>
          </a:xfrm>
          <a:prstGeom prst="rect">
            <a:avLst/>
          </a:prstGeom>
          <a:noFill/>
        </p:spPr>
        <p:txBody>
          <a:bodyPr wrap="square" rtlCol="0">
            <a:spAutoFit/>
          </a:bodyPr>
          <a:lstStyle/>
          <a:p>
            <a:pPr marL="342900" indent="-342900">
              <a:lnSpc>
                <a:spcPct val="90000"/>
              </a:lnSpc>
            </a:pPr>
            <a:r>
              <a:rPr lang="en-US" dirty="0" smtClean="0"/>
              <a:t>Q3. Can the number of 1st generation adults / 2nd generation eggs predict numbers in subsequent generations?</a:t>
            </a:r>
          </a:p>
          <a:p>
            <a:pPr marL="342900" indent="-342900">
              <a:lnSpc>
                <a:spcPct val="90000"/>
              </a:lnSpc>
            </a:pPr>
            <a:endParaRPr lang="en-US" dirty="0" smtClean="0"/>
          </a:p>
        </p:txBody>
      </p:sp>
      <p:sp>
        <p:nvSpPr>
          <p:cNvPr id="40" name="TextBox 39"/>
          <p:cNvSpPr txBox="1"/>
          <p:nvPr/>
        </p:nvSpPr>
        <p:spPr>
          <a:xfrm>
            <a:off x="174171" y="5715000"/>
            <a:ext cx="8969829" cy="840230"/>
          </a:xfrm>
          <a:prstGeom prst="rect">
            <a:avLst/>
          </a:prstGeom>
          <a:noFill/>
        </p:spPr>
        <p:txBody>
          <a:bodyPr wrap="square" rtlCol="0">
            <a:spAutoFit/>
          </a:bodyPr>
          <a:lstStyle/>
          <a:p>
            <a:pPr>
              <a:lnSpc>
                <a:spcPct val="90000"/>
              </a:lnSpc>
            </a:pPr>
            <a:r>
              <a:rPr lang="en-US" i="1" dirty="0" smtClean="0"/>
              <a:t>YES:  This suggests that the number of arrivals in the northern breeding grounds from the southern spring generation has a strong influence on the ultimate size of that year’s population.  </a:t>
            </a:r>
            <a:endParaRPr lang="en-US" i="1" dirty="0" smtClean="0">
              <a:solidFill>
                <a:srgbClr val="FF0000"/>
              </a:solidFill>
            </a:endParaRPr>
          </a:p>
        </p:txBody>
      </p:sp>
      <p:pic>
        <p:nvPicPr>
          <p:cNvPr id="49154" name="Picture 2"/>
          <p:cNvPicPr>
            <a:picLocks noChangeAspect="1" noChangeArrowheads="1"/>
          </p:cNvPicPr>
          <p:nvPr/>
        </p:nvPicPr>
        <p:blipFill>
          <a:blip r:embed="rId4" cstate="print"/>
          <a:srcRect/>
          <a:stretch>
            <a:fillRect/>
          </a:stretch>
        </p:blipFill>
        <p:spPr bwMode="auto">
          <a:xfrm>
            <a:off x="2514600" y="601278"/>
            <a:ext cx="6477000" cy="2454783"/>
          </a:xfrm>
          <a:prstGeom prst="rect">
            <a:avLst/>
          </a:prstGeom>
          <a:noFill/>
          <a:ln w="9525">
            <a:noFill/>
            <a:miter lim="800000"/>
            <a:headEnd/>
            <a:tailEnd/>
          </a:ln>
          <a:effectLst/>
        </p:spPr>
      </p:pic>
      <p:sp>
        <p:nvSpPr>
          <p:cNvPr id="15" name="TextBox 14"/>
          <p:cNvSpPr txBox="1"/>
          <p:nvPr/>
        </p:nvSpPr>
        <p:spPr>
          <a:xfrm>
            <a:off x="787415" y="525078"/>
            <a:ext cx="863570" cy="369332"/>
          </a:xfrm>
          <a:prstGeom prst="rect">
            <a:avLst/>
          </a:prstGeom>
          <a:noFill/>
        </p:spPr>
        <p:txBody>
          <a:bodyPr wrap="none" rtlCol="0">
            <a:spAutoFit/>
          </a:bodyPr>
          <a:lstStyle/>
          <a:p>
            <a:r>
              <a:rPr lang="en-US" b="1" dirty="0" smtClean="0"/>
              <a:t>N-East:</a:t>
            </a:r>
            <a:endParaRPr lang="en-US" b="1" dirty="0"/>
          </a:p>
        </p:txBody>
      </p:sp>
      <p:sp>
        <p:nvSpPr>
          <p:cNvPr id="18" name="TextBox 17"/>
          <p:cNvSpPr txBox="1"/>
          <p:nvPr/>
        </p:nvSpPr>
        <p:spPr>
          <a:xfrm>
            <a:off x="3124200" y="601278"/>
            <a:ext cx="1951175" cy="369332"/>
          </a:xfrm>
          <a:prstGeom prst="rect">
            <a:avLst/>
          </a:prstGeom>
          <a:noFill/>
        </p:spPr>
        <p:txBody>
          <a:bodyPr wrap="none" rtlCol="0">
            <a:spAutoFit/>
          </a:bodyPr>
          <a:lstStyle/>
          <a:p>
            <a:r>
              <a:rPr lang="en-US" dirty="0" smtClean="0"/>
              <a:t>r=0.899 </a:t>
            </a:r>
            <a:r>
              <a:rPr lang="en-US" i="1" dirty="0" smtClean="0"/>
              <a:t>p</a:t>
            </a:r>
            <a:r>
              <a:rPr lang="en-US" dirty="0" smtClean="0"/>
              <a:t>=&lt;0.0001</a:t>
            </a:r>
            <a:endParaRPr lang="en-US" dirty="0"/>
          </a:p>
        </p:txBody>
      </p:sp>
      <p:sp>
        <p:nvSpPr>
          <p:cNvPr id="19" name="TextBox 18"/>
          <p:cNvSpPr txBox="1"/>
          <p:nvPr/>
        </p:nvSpPr>
        <p:spPr>
          <a:xfrm>
            <a:off x="6477000" y="601278"/>
            <a:ext cx="1604927" cy="369332"/>
          </a:xfrm>
          <a:prstGeom prst="rect">
            <a:avLst/>
          </a:prstGeom>
          <a:noFill/>
        </p:spPr>
        <p:txBody>
          <a:bodyPr wrap="none" rtlCol="0">
            <a:spAutoFit/>
          </a:bodyPr>
          <a:lstStyle/>
          <a:p>
            <a:r>
              <a:rPr lang="en-US" dirty="0" smtClean="0"/>
              <a:t>r=0.85 p=0.004</a:t>
            </a:r>
            <a:endParaRPr lang="en-US" dirty="0"/>
          </a:p>
        </p:txBody>
      </p:sp>
      <p:pic>
        <p:nvPicPr>
          <p:cNvPr id="13" name="Picture 2"/>
          <p:cNvPicPr>
            <a:picLocks noChangeAspect="1" noChangeArrowheads="1"/>
          </p:cNvPicPr>
          <p:nvPr/>
        </p:nvPicPr>
        <p:blipFill>
          <a:blip r:embed="rId5" cstate="print"/>
          <a:srcRect l="76500" t="26000" r="14293" b="49143"/>
          <a:stretch>
            <a:fillRect/>
          </a:stretch>
        </p:blipFill>
        <p:spPr bwMode="auto">
          <a:xfrm>
            <a:off x="823913" y="1058478"/>
            <a:ext cx="790575" cy="1162050"/>
          </a:xfrm>
          <a:prstGeom prst="rect">
            <a:avLst/>
          </a:prstGeom>
          <a:noFill/>
          <a:ln w="9525">
            <a:noFill/>
            <a:miter lim="800000"/>
            <a:headEnd/>
            <a:tailEnd/>
          </a:ln>
        </p:spPr>
      </p:pic>
      <p:sp>
        <p:nvSpPr>
          <p:cNvPr id="16" name="Freeform 15"/>
          <p:cNvSpPr/>
          <p:nvPr/>
        </p:nvSpPr>
        <p:spPr>
          <a:xfrm>
            <a:off x="990675" y="1617984"/>
            <a:ext cx="304277" cy="301272"/>
          </a:xfrm>
          <a:custGeom>
            <a:avLst/>
            <a:gdLst>
              <a:gd name="connsiteX0" fmla="*/ 182562 w 833437"/>
              <a:gd name="connsiteY0" fmla="*/ 927100 h 927100"/>
              <a:gd name="connsiteX1" fmla="*/ 11112 w 833437"/>
              <a:gd name="connsiteY1" fmla="*/ 574675 h 927100"/>
              <a:gd name="connsiteX2" fmla="*/ 115887 w 833437"/>
              <a:gd name="connsiteY2" fmla="*/ 174625 h 927100"/>
              <a:gd name="connsiteX3" fmla="*/ 401637 w 833437"/>
              <a:gd name="connsiteY3" fmla="*/ 3175 h 927100"/>
              <a:gd name="connsiteX4" fmla="*/ 763587 w 833437"/>
              <a:gd name="connsiteY4" fmla="*/ 155575 h 927100"/>
              <a:gd name="connsiteX5" fmla="*/ 820737 w 833437"/>
              <a:gd name="connsiteY5" fmla="*/ 584200 h 927100"/>
              <a:gd name="connsiteX6" fmla="*/ 715962 w 833437"/>
              <a:gd name="connsiteY6" fmla="*/ 898525 h 927100"/>
              <a:gd name="connsiteX0" fmla="*/ 182562 w 855398"/>
              <a:gd name="connsiteY0" fmla="*/ 927100 h 927100"/>
              <a:gd name="connsiteX1" fmla="*/ 11112 w 855398"/>
              <a:gd name="connsiteY1" fmla="*/ 574675 h 927100"/>
              <a:gd name="connsiteX2" fmla="*/ 115887 w 855398"/>
              <a:gd name="connsiteY2" fmla="*/ 174625 h 927100"/>
              <a:gd name="connsiteX3" fmla="*/ 401637 w 855398"/>
              <a:gd name="connsiteY3" fmla="*/ 3175 h 927100"/>
              <a:gd name="connsiteX4" fmla="*/ 763587 w 855398"/>
              <a:gd name="connsiteY4" fmla="*/ 155575 h 927100"/>
              <a:gd name="connsiteX5" fmla="*/ 820737 w 855398"/>
              <a:gd name="connsiteY5" fmla="*/ 584200 h 927100"/>
              <a:gd name="connsiteX6" fmla="*/ 555625 w 855398"/>
              <a:gd name="connsiteY6" fmla="*/ 794657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98" h="927100">
                <a:moveTo>
                  <a:pt x="182562" y="927100"/>
                </a:moveTo>
                <a:cubicBezTo>
                  <a:pt x="102393" y="813594"/>
                  <a:pt x="22225" y="700088"/>
                  <a:pt x="11112" y="574675"/>
                </a:cubicBezTo>
                <a:cubicBezTo>
                  <a:pt x="0" y="449263"/>
                  <a:pt x="50800" y="269875"/>
                  <a:pt x="115887" y="174625"/>
                </a:cubicBezTo>
                <a:cubicBezTo>
                  <a:pt x="180975" y="79375"/>
                  <a:pt x="293687" y="6350"/>
                  <a:pt x="401637" y="3175"/>
                </a:cubicBezTo>
                <a:cubicBezTo>
                  <a:pt x="509587" y="0"/>
                  <a:pt x="693737" y="58738"/>
                  <a:pt x="763587" y="155575"/>
                </a:cubicBezTo>
                <a:cubicBezTo>
                  <a:pt x="833437" y="252412"/>
                  <a:pt x="855397" y="477686"/>
                  <a:pt x="820737" y="584200"/>
                </a:cubicBezTo>
                <a:cubicBezTo>
                  <a:pt x="786077" y="690714"/>
                  <a:pt x="604044" y="699407"/>
                  <a:pt x="555625" y="794657"/>
                </a:cubicBezTo>
              </a:path>
            </a:pathLst>
          </a:custGeom>
          <a:ln w="76200">
            <a:solidFill>
              <a:srgbClr val="000000"/>
            </a:solidFill>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 name="Group 11"/>
          <p:cNvGrpSpPr/>
          <p:nvPr/>
        </p:nvGrpSpPr>
        <p:grpSpPr>
          <a:xfrm>
            <a:off x="3048000" y="3268278"/>
            <a:ext cx="4921906" cy="348114"/>
            <a:chOff x="2743200" y="1981197"/>
            <a:chExt cx="5033927" cy="369335"/>
          </a:xfrm>
        </p:grpSpPr>
        <p:sp>
          <p:nvSpPr>
            <p:cNvPr id="20" name="TextBox 19"/>
            <p:cNvSpPr txBox="1"/>
            <p:nvPr/>
          </p:nvSpPr>
          <p:spPr>
            <a:xfrm>
              <a:off x="2743200" y="1981197"/>
              <a:ext cx="2068195" cy="369332"/>
            </a:xfrm>
            <a:prstGeom prst="rect">
              <a:avLst/>
            </a:prstGeom>
            <a:noFill/>
          </p:spPr>
          <p:txBody>
            <a:bodyPr wrap="none" rtlCol="0">
              <a:spAutoFit/>
            </a:bodyPr>
            <a:lstStyle/>
            <a:p>
              <a:r>
                <a:rPr lang="en-US" dirty="0" smtClean="0"/>
                <a:t>r=0.7925 </a:t>
              </a:r>
              <a:r>
                <a:rPr lang="en-US" i="1" dirty="0" smtClean="0"/>
                <a:t>p</a:t>
              </a:r>
              <a:r>
                <a:rPr lang="en-US" dirty="0" smtClean="0"/>
                <a:t>=&lt;0.0001</a:t>
              </a:r>
              <a:endParaRPr lang="en-US" dirty="0"/>
            </a:p>
          </p:txBody>
        </p:sp>
        <p:sp>
          <p:nvSpPr>
            <p:cNvPr id="21" name="TextBox 20"/>
            <p:cNvSpPr txBox="1"/>
            <p:nvPr/>
          </p:nvSpPr>
          <p:spPr>
            <a:xfrm>
              <a:off x="6172200" y="1981200"/>
              <a:ext cx="1604927" cy="369332"/>
            </a:xfrm>
            <a:prstGeom prst="rect">
              <a:avLst/>
            </a:prstGeom>
            <a:noFill/>
          </p:spPr>
          <p:txBody>
            <a:bodyPr wrap="none" rtlCol="0">
              <a:spAutoFit/>
            </a:bodyPr>
            <a:lstStyle/>
            <a:p>
              <a:r>
                <a:rPr lang="en-US" dirty="0" smtClean="0"/>
                <a:t>r=0.73 p=0.005</a:t>
              </a:r>
              <a:endParaRPr lang="en-US" dirty="0"/>
            </a:p>
          </p:txBody>
        </p:sp>
      </p:grpSp>
      <p:pic>
        <p:nvPicPr>
          <p:cNvPr id="22" name="Picture 2"/>
          <p:cNvPicPr>
            <a:picLocks noChangeAspect="1" noChangeArrowheads="1"/>
          </p:cNvPicPr>
          <p:nvPr/>
        </p:nvPicPr>
        <p:blipFill>
          <a:blip r:embed="rId5" cstate="print"/>
          <a:srcRect l="57129" t="31524" r="22924" b="49143"/>
          <a:stretch>
            <a:fillRect/>
          </a:stretch>
        </p:blipFill>
        <p:spPr bwMode="auto">
          <a:xfrm>
            <a:off x="304800" y="3268278"/>
            <a:ext cx="1981200" cy="1200150"/>
          </a:xfrm>
          <a:prstGeom prst="rect">
            <a:avLst/>
          </a:prstGeom>
          <a:noFill/>
          <a:ln w="9525">
            <a:noFill/>
            <a:miter lim="800000"/>
            <a:headEnd/>
            <a:tailEnd/>
          </a:ln>
        </p:spPr>
      </p:pic>
      <p:sp>
        <p:nvSpPr>
          <p:cNvPr id="23" name="Freeform 22"/>
          <p:cNvSpPr/>
          <p:nvPr/>
        </p:nvSpPr>
        <p:spPr>
          <a:xfrm>
            <a:off x="535781" y="3782628"/>
            <a:ext cx="351935" cy="400050"/>
          </a:xfrm>
          <a:custGeom>
            <a:avLst/>
            <a:gdLst>
              <a:gd name="connsiteX0" fmla="*/ 182562 w 833437"/>
              <a:gd name="connsiteY0" fmla="*/ 927100 h 927100"/>
              <a:gd name="connsiteX1" fmla="*/ 11112 w 833437"/>
              <a:gd name="connsiteY1" fmla="*/ 574675 h 927100"/>
              <a:gd name="connsiteX2" fmla="*/ 115887 w 833437"/>
              <a:gd name="connsiteY2" fmla="*/ 174625 h 927100"/>
              <a:gd name="connsiteX3" fmla="*/ 401637 w 833437"/>
              <a:gd name="connsiteY3" fmla="*/ 3175 h 927100"/>
              <a:gd name="connsiteX4" fmla="*/ 763587 w 833437"/>
              <a:gd name="connsiteY4" fmla="*/ 155575 h 927100"/>
              <a:gd name="connsiteX5" fmla="*/ 820737 w 833437"/>
              <a:gd name="connsiteY5" fmla="*/ 584200 h 927100"/>
              <a:gd name="connsiteX6" fmla="*/ 715962 w 833437"/>
              <a:gd name="connsiteY6" fmla="*/ 898525 h 927100"/>
              <a:gd name="connsiteX0" fmla="*/ 182562 w 855398"/>
              <a:gd name="connsiteY0" fmla="*/ 927100 h 927100"/>
              <a:gd name="connsiteX1" fmla="*/ 11112 w 855398"/>
              <a:gd name="connsiteY1" fmla="*/ 574675 h 927100"/>
              <a:gd name="connsiteX2" fmla="*/ 115887 w 855398"/>
              <a:gd name="connsiteY2" fmla="*/ 174625 h 927100"/>
              <a:gd name="connsiteX3" fmla="*/ 401637 w 855398"/>
              <a:gd name="connsiteY3" fmla="*/ 3175 h 927100"/>
              <a:gd name="connsiteX4" fmla="*/ 763587 w 855398"/>
              <a:gd name="connsiteY4" fmla="*/ 155575 h 927100"/>
              <a:gd name="connsiteX5" fmla="*/ 820737 w 855398"/>
              <a:gd name="connsiteY5" fmla="*/ 584200 h 927100"/>
              <a:gd name="connsiteX6" fmla="*/ 555625 w 855398"/>
              <a:gd name="connsiteY6" fmla="*/ 794657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98" h="927100">
                <a:moveTo>
                  <a:pt x="182562" y="927100"/>
                </a:moveTo>
                <a:cubicBezTo>
                  <a:pt x="102393" y="813594"/>
                  <a:pt x="22225" y="700088"/>
                  <a:pt x="11112" y="574675"/>
                </a:cubicBezTo>
                <a:cubicBezTo>
                  <a:pt x="0" y="449263"/>
                  <a:pt x="50800" y="269875"/>
                  <a:pt x="115887" y="174625"/>
                </a:cubicBezTo>
                <a:cubicBezTo>
                  <a:pt x="180975" y="79375"/>
                  <a:pt x="293687" y="6350"/>
                  <a:pt x="401637" y="3175"/>
                </a:cubicBezTo>
                <a:cubicBezTo>
                  <a:pt x="509587" y="0"/>
                  <a:pt x="693737" y="58738"/>
                  <a:pt x="763587" y="155575"/>
                </a:cubicBezTo>
                <a:cubicBezTo>
                  <a:pt x="833437" y="252412"/>
                  <a:pt x="855397" y="477686"/>
                  <a:pt x="820737" y="584200"/>
                </a:cubicBezTo>
                <a:cubicBezTo>
                  <a:pt x="786077" y="690714"/>
                  <a:pt x="604044" y="699407"/>
                  <a:pt x="555625" y="794657"/>
                </a:cubicBezTo>
              </a:path>
            </a:pathLst>
          </a:custGeom>
          <a:ln w="76200">
            <a:solidFill>
              <a:srgbClr val="000000"/>
            </a:solidFill>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640740" y="2734878"/>
            <a:ext cx="1156920" cy="369332"/>
          </a:xfrm>
          <a:prstGeom prst="rect">
            <a:avLst/>
          </a:prstGeom>
          <a:noFill/>
        </p:spPr>
        <p:txBody>
          <a:bodyPr wrap="none" rtlCol="0">
            <a:spAutoFit/>
          </a:bodyPr>
          <a:lstStyle/>
          <a:p>
            <a:r>
              <a:rPr lang="en-US" b="1" dirty="0" smtClean="0"/>
              <a:t>N-Central:</a:t>
            </a:r>
            <a:endParaRPr lang="en-US"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Tracking climate’s impacts on the migratory monarch butterfly</a:t>
            </a:r>
            <a:endParaRPr lang="en-US" dirty="0"/>
          </a:p>
        </p:txBody>
      </p:sp>
      <p:pic>
        <p:nvPicPr>
          <p:cNvPr id="36" name="Picture 6" descr="monarch"/>
          <p:cNvPicPr>
            <a:picLocks noChangeAspect="1" noChangeArrowheads="1"/>
          </p:cNvPicPr>
          <p:nvPr/>
        </p:nvPicPr>
        <p:blipFill>
          <a:blip r:embed="rId2" cstate="print"/>
          <a:srcRect r="18813"/>
          <a:stretch>
            <a:fillRect/>
          </a:stretch>
        </p:blipFill>
        <p:spPr bwMode="auto">
          <a:xfrm>
            <a:off x="5562600" y="1676400"/>
            <a:ext cx="1639455" cy="1524000"/>
          </a:xfrm>
          <a:prstGeom prst="rect">
            <a:avLst/>
          </a:prstGeom>
          <a:noFill/>
          <a:ln w="9525">
            <a:noFill/>
            <a:miter lim="800000"/>
            <a:headEnd/>
            <a:tailEnd/>
          </a:ln>
        </p:spPr>
      </p:pic>
      <p:pic>
        <p:nvPicPr>
          <p:cNvPr id="37" name="Picture 6" descr="fifth-eating"/>
          <p:cNvPicPr>
            <a:picLocks noChangeAspect="1" noChangeArrowheads="1"/>
          </p:cNvPicPr>
          <p:nvPr/>
        </p:nvPicPr>
        <p:blipFill>
          <a:blip r:embed="rId3" cstate="print"/>
          <a:srcRect l="29381" r="27319" b="20850"/>
          <a:stretch>
            <a:fillRect/>
          </a:stretch>
        </p:blipFill>
        <p:spPr bwMode="auto">
          <a:xfrm>
            <a:off x="7391400" y="1600200"/>
            <a:ext cx="1301750" cy="1214438"/>
          </a:xfrm>
          <a:prstGeom prst="rect">
            <a:avLst/>
          </a:prstGeom>
          <a:noFill/>
          <a:ln w="9525">
            <a:noFill/>
            <a:miter lim="800000"/>
            <a:headEnd/>
            <a:tailEnd/>
          </a:ln>
        </p:spPr>
      </p:pic>
      <p:pic>
        <p:nvPicPr>
          <p:cNvPr id="38" name="Picture 8" descr="egg"/>
          <p:cNvPicPr>
            <a:picLocks noChangeAspect="1" noChangeArrowheads="1"/>
          </p:cNvPicPr>
          <p:nvPr/>
        </p:nvPicPr>
        <p:blipFill>
          <a:blip r:embed="rId4" cstate="print"/>
          <a:srcRect l="17999" t="7538" r="19600" b="10934"/>
          <a:stretch>
            <a:fillRect/>
          </a:stretch>
        </p:blipFill>
        <p:spPr bwMode="auto">
          <a:xfrm>
            <a:off x="7696200" y="2971800"/>
            <a:ext cx="601663" cy="593725"/>
          </a:xfrm>
          <a:prstGeom prst="rect">
            <a:avLst/>
          </a:prstGeom>
          <a:noFill/>
          <a:ln w="9525">
            <a:noFill/>
            <a:miter lim="800000"/>
            <a:headEnd/>
            <a:tailEnd/>
          </a:ln>
        </p:spPr>
      </p:pic>
      <p:sp>
        <p:nvSpPr>
          <p:cNvPr id="39" name="TextBox 38"/>
          <p:cNvSpPr txBox="1"/>
          <p:nvPr/>
        </p:nvSpPr>
        <p:spPr>
          <a:xfrm>
            <a:off x="5562600" y="4114800"/>
            <a:ext cx="3581400" cy="1754326"/>
          </a:xfrm>
          <a:prstGeom prst="rect">
            <a:avLst/>
          </a:prstGeom>
          <a:noFill/>
        </p:spPr>
        <p:txBody>
          <a:bodyPr wrap="square" rtlCol="0">
            <a:spAutoFit/>
          </a:bodyPr>
          <a:lstStyle/>
          <a:p>
            <a:r>
              <a:rPr lang="en-US" dirty="0" smtClean="0"/>
              <a:t>We examined the impacts on population growth in Ohio of:</a:t>
            </a:r>
          </a:p>
          <a:p>
            <a:pPr marL="342900" indent="-342900">
              <a:buFont typeface="+mj-lt"/>
              <a:buAutoNum type="arabicPeriod"/>
            </a:pPr>
            <a:r>
              <a:rPr lang="en-US" dirty="0" smtClean="0"/>
              <a:t>Spring temperature (in Texas)</a:t>
            </a:r>
          </a:p>
          <a:p>
            <a:pPr marL="342900" indent="-342900">
              <a:buFont typeface="+mj-lt"/>
              <a:buAutoNum type="arabicPeriod"/>
            </a:pPr>
            <a:r>
              <a:rPr lang="en-US" dirty="0" smtClean="0"/>
              <a:t>Spring precipitation (in Texas)</a:t>
            </a:r>
          </a:p>
          <a:p>
            <a:pPr marL="342900" indent="-342900">
              <a:buFont typeface="+mj-lt"/>
              <a:buAutoNum type="arabicPeriod"/>
            </a:pPr>
            <a:r>
              <a:rPr lang="en-US" dirty="0" smtClean="0"/>
              <a:t>Summer temperature (in Ohio)</a:t>
            </a:r>
          </a:p>
          <a:p>
            <a:pPr marL="342900" indent="-342900">
              <a:buFont typeface="+mj-lt"/>
              <a:buAutoNum type="arabicPeriod"/>
            </a:pPr>
            <a:r>
              <a:rPr lang="en-US" dirty="0" smtClean="0"/>
              <a:t>Summer precipitation (in Ohio) </a:t>
            </a:r>
            <a:endParaRPr lang="en-US" dirty="0"/>
          </a:p>
        </p:txBody>
      </p:sp>
      <p:pic>
        <p:nvPicPr>
          <p:cNvPr id="41" name="Picture 40" descr="temp.png"/>
          <p:cNvPicPr>
            <a:picLocks noChangeAspect="1"/>
          </p:cNvPicPr>
          <p:nvPr/>
        </p:nvPicPr>
        <p:blipFill>
          <a:blip r:embed="rId5" cstate="print"/>
          <a:stretch>
            <a:fillRect/>
          </a:stretch>
        </p:blipFill>
        <p:spPr>
          <a:xfrm>
            <a:off x="152400" y="1524000"/>
            <a:ext cx="5266509" cy="5120217"/>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pPr>
              <a:lnSpc>
                <a:spcPct val="85000"/>
              </a:lnSpc>
            </a:pPr>
            <a:r>
              <a:rPr lang="en-US" dirty="0" smtClean="0"/>
              <a:t>Patterns based on simple climate metrics aren’t informative</a:t>
            </a:r>
            <a:endParaRPr lang="en-US" dirty="0"/>
          </a:p>
        </p:txBody>
      </p:sp>
      <p:pic>
        <p:nvPicPr>
          <p:cNvPr id="18" name="Picture 17" descr="temp2.png"/>
          <p:cNvPicPr>
            <a:picLocks noChangeAspect="1"/>
          </p:cNvPicPr>
          <p:nvPr/>
        </p:nvPicPr>
        <p:blipFill>
          <a:blip r:embed="rId3" cstate="print"/>
          <a:stretch>
            <a:fillRect/>
          </a:stretch>
        </p:blipFill>
        <p:spPr>
          <a:xfrm>
            <a:off x="838200" y="1219200"/>
            <a:ext cx="7521843" cy="5443278"/>
          </a:xfrm>
          <a:prstGeom prst="rect">
            <a:avLst/>
          </a:prstGeom>
          <a:solidFill>
            <a:schemeClr val="tx1"/>
          </a:solid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2800" dirty="0" smtClean="0"/>
              <a:t>Meaningful patterns emerge when patterns are evaluated in a multiple regression framework</a:t>
            </a:r>
            <a:endParaRPr lang="en-US" sz="2800" dirty="0"/>
          </a:p>
        </p:txBody>
      </p:sp>
      <p:pic>
        <p:nvPicPr>
          <p:cNvPr id="3" name="Picture 2" descr="temp3.png"/>
          <p:cNvPicPr>
            <a:picLocks noChangeAspect="1"/>
          </p:cNvPicPr>
          <p:nvPr/>
        </p:nvPicPr>
        <p:blipFill>
          <a:blip r:embed="rId2" cstate="print"/>
          <a:stretch>
            <a:fillRect/>
          </a:stretch>
        </p:blipFill>
        <p:spPr>
          <a:xfrm>
            <a:off x="533400" y="1255529"/>
            <a:ext cx="8305800" cy="560247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152400"/>
            <a:ext cx="5486400" cy="701731"/>
          </a:xfrm>
          <a:prstGeom prst="rect">
            <a:avLst/>
          </a:prstGeom>
          <a:noFill/>
        </p:spPr>
        <p:txBody>
          <a:bodyPr wrap="square" rtlCol="0">
            <a:spAutoFit/>
          </a:bodyPr>
          <a:lstStyle/>
          <a:p>
            <a:pPr marL="342900" indent="-342900">
              <a:lnSpc>
                <a:spcPct val="90000"/>
              </a:lnSpc>
            </a:pPr>
            <a:r>
              <a:rPr lang="en-US" sz="4400" dirty="0" smtClean="0"/>
              <a:t>The story so far…</a:t>
            </a:r>
          </a:p>
        </p:txBody>
      </p:sp>
      <p:sp>
        <p:nvSpPr>
          <p:cNvPr id="39" name="TextBox 38"/>
          <p:cNvSpPr txBox="1"/>
          <p:nvPr/>
        </p:nvSpPr>
        <p:spPr>
          <a:xfrm>
            <a:off x="4876800" y="394692"/>
            <a:ext cx="4082143" cy="5826210"/>
          </a:xfrm>
          <a:prstGeom prst="rect">
            <a:avLst/>
          </a:prstGeom>
          <a:noFill/>
        </p:spPr>
        <p:txBody>
          <a:bodyPr wrap="square" rtlCol="0">
            <a:spAutoFit/>
          </a:bodyPr>
          <a:lstStyle/>
          <a:p>
            <a:pPr>
              <a:lnSpc>
                <a:spcPct val="90000"/>
              </a:lnSpc>
              <a:buFont typeface="Arial" pitchFamily="34" charset="0"/>
              <a:buChar char="•"/>
            </a:pPr>
            <a:r>
              <a:rPr lang="en-US" dirty="0" smtClean="0"/>
              <a:t> No relationship between adults leaving Mexico, arriving in the South, and laying eggs</a:t>
            </a:r>
          </a:p>
          <a:p>
            <a:pPr>
              <a:lnSpc>
                <a:spcPct val="90000"/>
              </a:lnSpc>
              <a:buFont typeface="Arial" pitchFamily="34" charset="0"/>
              <a:buChar char="•"/>
            </a:pPr>
            <a:endParaRPr lang="en-US" dirty="0" smtClean="0">
              <a:solidFill>
                <a:srgbClr val="FF0000"/>
              </a:solidFill>
            </a:endParaRPr>
          </a:p>
          <a:p>
            <a:pPr>
              <a:lnSpc>
                <a:spcPct val="90000"/>
              </a:lnSpc>
              <a:buFont typeface="Arial" pitchFamily="34" charset="0"/>
              <a:buChar char="•"/>
            </a:pPr>
            <a:r>
              <a:rPr lang="en-US" dirty="0" smtClean="0"/>
              <a:t> Weak (or non-existent) relationship between adults arriving in the South, next generation arrivals in the North and egg-laying</a:t>
            </a:r>
          </a:p>
          <a:p>
            <a:pPr lvl="1">
              <a:lnSpc>
                <a:spcPct val="90000"/>
              </a:lnSpc>
              <a:buFont typeface="Arial" pitchFamily="34" charset="0"/>
              <a:buChar char="•"/>
            </a:pPr>
            <a:r>
              <a:rPr lang="en-US" i="1" dirty="0" smtClean="0"/>
              <a:t>The disconnect may be due to the importance of spring climate on the ultimate population size (and/or health) of migrants to the North</a:t>
            </a:r>
          </a:p>
          <a:p>
            <a:pPr>
              <a:lnSpc>
                <a:spcPct val="90000"/>
              </a:lnSpc>
              <a:buFont typeface="Arial" pitchFamily="34" charset="0"/>
              <a:buChar char="•"/>
            </a:pPr>
            <a:endParaRPr lang="en-US" dirty="0" smtClean="0"/>
          </a:p>
          <a:p>
            <a:pPr>
              <a:lnSpc>
                <a:spcPct val="90000"/>
              </a:lnSpc>
              <a:buFont typeface="Arial" pitchFamily="34" charset="0"/>
              <a:buChar char="•"/>
            </a:pPr>
            <a:r>
              <a:rPr lang="en-US" dirty="0" smtClean="0"/>
              <a:t> A strong relationship between the numbers arriving in the North and laying eggs and the size of the population at the end of the summer.</a:t>
            </a:r>
          </a:p>
          <a:p>
            <a:pPr lvl="1">
              <a:lnSpc>
                <a:spcPct val="90000"/>
              </a:lnSpc>
              <a:buFont typeface="Arial" pitchFamily="34" charset="0"/>
              <a:buChar char="•"/>
            </a:pPr>
            <a:r>
              <a:rPr lang="en-US" i="1" dirty="0" smtClean="0"/>
              <a:t>This suggests that the size of that first generation produced in the spring that arrives in the North is an important contributor to yearly population sizes and (again) that spring climate is important</a:t>
            </a:r>
          </a:p>
        </p:txBody>
      </p:sp>
      <p:sp>
        <p:nvSpPr>
          <p:cNvPr id="18" name="TextBox 17"/>
          <p:cNvSpPr txBox="1"/>
          <p:nvPr/>
        </p:nvSpPr>
        <p:spPr>
          <a:xfrm>
            <a:off x="990600" y="6334780"/>
            <a:ext cx="6215164" cy="523220"/>
          </a:xfrm>
          <a:prstGeom prst="rect">
            <a:avLst/>
          </a:prstGeom>
          <a:noFill/>
        </p:spPr>
        <p:txBody>
          <a:bodyPr wrap="none" rtlCol="0">
            <a:spAutoFit/>
          </a:bodyPr>
          <a:lstStyle/>
          <a:p>
            <a:r>
              <a:rPr lang="en-US" sz="2800" dirty="0" smtClean="0"/>
              <a:t>But are climate impacts direct or indirect?</a:t>
            </a:r>
            <a:endParaRPr lang="en-US" sz="2800" dirty="0"/>
          </a:p>
        </p:txBody>
      </p:sp>
      <p:grpSp>
        <p:nvGrpSpPr>
          <p:cNvPr id="20" name="Group 19"/>
          <p:cNvGrpSpPr/>
          <p:nvPr/>
        </p:nvGrpSpPr>
        <p:grpSpPr>
          <a:xfrm>
            <a:off x="199292" y="1143000"/>
            <a:ext cx="4677508" cy="4966138"/>
            <a:chOff x="199292" y="1143000"/>
            <a:chExt cx="4677508" cy="4966138"/>
          </a:xfrm>
        </p:grpSpPr>
        <p:pic>
          <p:nvPicPr>
            <p:cNvPr id="21" name="Picture 2"/>
            <p:cNvPicPr>
              <a:picLocks noChangeAspect="1" noChangeArrowheads="1"/>
            </p:cNvPicPr>
            <p:nvPr/>
          </p:nvPicPr>
          <p:blipFill>
            <a:blip r:embed="rId3" cstate="print"/>
            <a:srcRect l="54054" t="26000" r="10625" b="14000"/>
            <a:stretch>
              <a:fillRect/>
            </a:stretch>
          </p:blipFill>
          <p:spPr bwMode="auto">
            <a:xfrm>
              <a:off x="199292" y="1143000"/>
              <a:ext cx="4677508" cy="4966138"/>
            </a:xfrm>
            <a:prstGeom prst="rect">
              <a:avLst/>
            </a:prstGeom>
            <a:noFill/>
            <a:ln w="9525">
              <a:noFill/>
              <a:miter lim="800000"/>
              <a:headEnd/>
              <a:tailEnd/>
            </a:ln>
          </p:spPr>
        </p:pic>
        <p:sp>
          <p:nvSpPr>
            <p:cNvPr id="22" name="Freeform 21"/>
            <p:cNvSpPr/>
            <p:nvPr/>
          </p:nvSpPr>
          <p:spPr>
            <a:xfrm>
              <a:off x="209550" y="2876550"/>
              <a:ext cx="3619500" cy="1457325"/>
            </a:xfrm>
            <a:custGeom>
              <a:avLst/>
              <a:gdLst>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47975 w 3619500"/>
                <a:gd name="connsiteY16" fmla="*/ 180975 h 1457325"/>
                <a:gd name="connsiteX17" fmla="*/ 2228850 w 3619500"/>
                <a:gd name="connsiteY17" fmla="*/ 323850 h 1457325"/>
                <a:gd name="connsiteX18" fmla="*/ 1543050 w 3619500"/>
                <a:gd name="connsiteY18" fmla="*/ 447675 h 1457325"/>
                <a:gd name="connsiteX19" fmla="*/ 914400 w 3619500"/>
                <a:gd name="connsiteY19" fmla="*/ 523875 h 1457325"/>
                <a:gd name="connsiteX20" fmla="*/ 314325 w 3619500"/>
                <a:gd name="connsiteY20" fmla="*/ 542925 h 1457325"/>
                <a:gd name="connsiteX21" fmla="*/ 0 w 3619500"/>
                <a:gd name="connsiteY21"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1543050 w 3619500"/>
                <a:gd name="connsiteY18" fmla="*/ 447675 h 1457325"/>
                <a:gd name="connsiteX19" fmla="*/ 914400 w 3619500"/>
                <a:gd name="connsiteY19" fmla="*/ 523875 h 1457325"/>
                <a:gd name="connsiteX20" fmla="*/ 314325 w 3619500"/>
                <a:gd name="connsiteY20" fmla="*/ 542925 h 1457325"/>
                <a:gd name="connsiteX21" fmla="*/ 0 w 3619500"/>
                <a:gd name="connsiteY21"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 name="connsiteX0" fmla="*/ 0 w 3619500"/>
                <a:gd name="connsiteY0" fmla="*/ 552450 h 1457325"/>
                <a:gd name="connsiteX1" fmla="*/ 0 w 3619500"/>
                <a:gd name="connsiteY1" fmla="*/ 1457325 h 1457325"/>
                <a:gd name="connsiteX2" fmla="*/ 1171575 w 3619500"/>
                <a:gd name="connsiteY2" fmla="*/ 1438275 h 1457325"/>
                <a:gd name="connsiteX3" fmla="*/ 2047875 w 3619500"/>
                <a:gd name="connsiteY3" fmla="*/ 1333500 h 1457325"/>
                <a:gd name="connsiteX4" fmla="*/ 2724150 w 3619500"/>
                <a:gd name="connsiteY4" fmla="*/ 1190625 h 1457325"/>
                <a:gd name="connsiteX5" fmla="*/ 3286125 w 3619500"/>
                <a:gd name="connsiteY5" fmla="*/ 1038225 h 1457325"/>
                <a:gd name="connsiteX6" fmla="*/ 3467100 w 3619500"/>
                <a:gd name="connsiteY6" fmla="*/ 990600 h 1457325"/>
                <a:gd name="connsiteX7" fmla="*/ 3552825 w 3619500"/>
                <a:gd name="connsiteY7" fmla="*/ 990600 h 1457325"/>
                <a:gd name="connsiteX8" fmla="*/ 3619500 w 3619500"/>
                <a:gd name="connsiteY8" fmla="*/ 819150 h 1457325"/>
                <a:gd name="connsiteX9" fmla="*/ 3495675 w 3619500"/>
                <a:gd name="connsiteY9" fmla="*/ 657225 h 1457325"/>
                <a:gd name="connsiteX10" fmla="*/ 3467100 w 3619500"/>
                <a:gd name="connsiteY10" fmla="*/ 571500 h 1457325"/>
                <a:gd name="connsiteX11" fmla="*/ 3514725 w 3619500"/>
                <a:gd name="connsiteY11" fmla="*/ 447675 h 1457325"/>
                <a:gd name="connsiteX12" fmla="*/ 3533775 w 3619500"/>
                <a:gd name="connsiteY12" fmla="*/ 323850 h 1457325"/>
                <a:gd name="connsiteX13" fmla="*/ 3514725 w 3619500"/>
                <a:gd name="connsiteY13" fmla="*/ 238125 h 1457325"/>
                <a:gd name="connsiteX14" fmla="*/ 3571875 w 3619500"/>
                <a:gd name="connsiteY14" fmla="*/ 104775 h 1457325"/>
                <a:gd name="connsiteX15" fmla="*/ 3581400 w 3619500"/>
                <a:gd name="connsiteY15" fmla="*/ 0 h 1457325"/>
                <a:gd name="connsiteX16" fmla="*/ 2838450 w 3619500"/>
                <a:gd name="connsiteY16" fmla="*/ 171450 h 1457325"/>
                <a:gd name="connsiteX17" fmla="*/ 2228850 w 3619500"/>
                <a:gd name="connsiteY17" fmla="*/ 323850 h 1457325"/>
                <a:gd name="connsiteX18" fmla="*/ 2590800 w 3619500"/>
                <a:gd name="connsiteY18" fmla="*/ 238125 h 1457325"/>
                <a:gd name="connsiteX19" fmla="*/ 1543050 w 3619500"/>
                <a:gd name="connsiteY19" fmla="*/ 447675 h 1457325"/>
                <a:gd name="connsiteX20" fmla="*/ 914400 w 3619500"/>
                <a:gd name="connsiteY20" fmla="*/ 523875 h 1457325"/>
                <a:gd name="connsiteX21" fmla="*/ 314325 w 3619500"/>
                <a:gd name="connsiteY21" fmla="*/ 542925 h 1457325"/>
                <a:gd name="connsiteX22" fmla="*/ 0 w 3619500"/>
                <a:gd name="connsiteY22" fmla="*/ 552450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19500" h="1457325">
                  <a:moveTo>
                    <a:pt x="0" y="552450"/>
                  </a:moveTo>
                  <a:lnTo>
                    <a:pt x="0" y="1457325"/>
                  </a:lnTo>
                  <a:lnTo>
                    <a:pt x="1171575" y="1438275"/>
                  </a:lnTo>
                  <a:lnTo>
                    <a:pt x="2047875" y="1333500"/>
                  </a:lnTo>
                  <a:lnTo>
                    <a:pt x="2724150" y="1190625"/>
                  </a:lnTo>
                  <a:lnTo>
                    <a:pt x="3286125" y="1038225"/>
                  </a:lnTo>
                  <a:lnTo>
                    <a:pt x="3467100" y="990600"/>
                  </a:lnTo>
                  <a:lnTo>
                    <a:pt x="3552825" y="990600"/>
                  </a:lnTo>
                  <a:lnTo>
                    <a:pt x="3619500" y="819150"/>
                  </a:lnTo>
                  <a:lnTo>
                    <a:pt x="3495675" y="657225"/>
                  </a:lnTo>
                  <a:lnTo>
                    <a:pt x="3467100" y="571500"/>
                  </a:lnTo>
                  <a:lnTo>
                    <a:pt x="3514725" y="447675"/>
                  </a:lnTo>
                  <a:lnTo>
                    <a:pt x="3533775" y="323850"/>
                  </a:lnTo>
                  <a:lnTo>
                    <a:pt x="3514725" y="238125"/>
                  </a:lnTo>
                  <a:lnTo>
                    <a:pt x="3571875" y="104775"/>
                  </a:lnTo>
                  <a:lnTo>
                    <a:pt x="3581400" y="0"/>
                  </a:lnTo>
                  <a:lnTo>
                    <a:pt x="2838450" y="171450"/>
                  </a:lnTo>
                  <a:cubicBezTo>
                    <a:pt x="2635250" y="222250"/>
                    <a:pt x="2470150" y="282575"/>
                    <a:pt x="2228850" y="323850"/>
                  </a:cubicBezTo>
                  <a:lnTo>
                    <a:pt x="2590800" y="238125"/>
                  </a:lnTo>
                  <a:lnTo>
                    <a:pt x="1543050" y="447675"/>
                  </a:lnTo>
                  <a:lnTo>
                    <a:pt x="914400" y="523875"/>
                  </a:lnTo>
                  <a:lnTo>
                    <a:pt x="314325" y="542925"/>
                  </a:lnTo>
                  <a:lnTo>
                    <a:pt x="0" y="552450"/>
                  </a:lnTo>
                  <a:close/>
                </a:path>
              </a:pathLst>
            </a:cu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2171700" y="3867150"/>
              <a:ext cx="1600200" cy="2105025"/>
            </a:xfrm>
            <a:custGeom>
              <a:avLst/>
              <a:gdLst>
                <a:gd name="connsiteX0" fmla="*/ 200025 w 1600200"/>
                <a:gd name="connsiteY0" fmla="*/ 304800 h 2105025"/>
                <a:gd name="connsiteX1" fmla="*/ 523875 w 1600200"/>
                <a:gd name="connsiteY1" fmla="*/ 266700 h 2105025"/>
                <a:gd name="connsiteX2" fmla="*/ 838200 w 1600200"/>
                <a:gd name="connsiteY2" fmla="*/ 180975 h 2105025"/>
                <a:gd name="connsiteX3" fmla="*/ 1228725 w 1600200"/>
                <a:gd name="connsiteY3" fmla="*/ 76200 h 2105025"/>
                <a:gd name="connsiteX4" fmla="*/ 1476375 w 1600200"/>
                <a:gd name="connsiteY4" fmla="*/ 19050 h 2105025"/>
                <a:gd name="connsiteX5" fmla="*/ 1600200 w 1600200"/>
                <a:gd name="connsiteY5" fmla="*/ 0 h 2105025"/>
                <a:gd name="connsiteX6" fmla="*/ 1562100 w 1600200"/>
                <a:gd name="connsiteY6" fmla="*/ 85725 h 2105025"/>
                <a:gd name="connsiteX7" fmla="*/ 1476375 w 1600200"/>
                <a:gd name="connsiteY7" fmla="*/ 95250 h 2105025"/>
                <a:gd name="connsiteX8" fmla="*/ 1419225 w 1600200"/>
                <a:gd name="connsiteY8" fmla="*/ 171450 h 2105025"/>
                <a:gd name="connsiteX9" fmla="*/ 1390650 w 1600200"/>
                <a:gd name="connsiteY9" fmla="*/ 266700 h 2105025"/>
                <a:gd name="connsiteX10" fmla="*/ 1304925 w 1600200"/>
                <a:gd name="connsiteY10" fmla="*/ 304800 h 2105025"/>
                <a:gd name="connsiteX11" fmla="*/ 1257300 w 1600200"/>
                <a:gd name="connsiteY11" fmla="*/ 400050 h 2105025"/>
                <a:gd name="connsiteX12" fmla="*/ 1190625 w 1600200"/>
                <a:gd name="connsiteY12" fmla="*/ 514350 h 2105025"/>
                <a:gd name="connsiteX13" fmla="*/ 1095375 w 1600200"/>
                <a:gd name="connsiteY13" fmla="*/ 609600 h 2105025"/>
                <a:gd name="connsiteX14" fmla="*/ 1000125 w 1600200"/>
                <a:gd name="connsiteY14" fmla="*/ 790575 h 2105025"/>
                <a:gd name="connsiteX15" fmla="*/ 1019175 w 1600200"/>
                <a:gd name="connsiteY15" fmla="*/ 981075 h 2105025"/>
                <a:gd name="connsiteX16" fmla="*/ 1200150 w 1600200"/>
                <a:gd name="connsiteY16" fmla="*/ 1276350 h 2105025"/>
                <a:gd name="connsiteX17" fmla="*/ 1257300 w 1600200"/>
                <a:gd name="connsiteY17" fmla="*/ 1409700 h 2105025"/>
                <a:gd name="connsiteX18" fmla="*/ 1343025 w 1600200"/>
                <a:gd name="connsiteY18" fmla="*/ 1571625 h 2105025"/>
                <a:gd name="connsiteX19" fmla="*/ 1343025 w 1600200"/>
                <a:gd name="connsiteY19" fmla="*/ 1571625 h 2105025"/>
                <a:gd name="connsiteX20" fmla="*/ 1381125 w 1600200"/>
                <a:gd name="connsiteY20" fmla="*/ 1819275 h 2105025"/>
                <a:gd name="connsiteX21" fmla="*/ 1295400 w 1600200"/>
                <a:gd name="connsiteY21" fmla="*/ 1981200 h 2105025"/>
                <a:gd name="connsiteX22" fmla="*/ 1076325 w 1600200"/>
                <a:gd name="connsiteY22" fmla="*/ 2105025 h 2105025"/>
                <a:gd name="connsiteX23" fmla="*/ 1019175 w 1600200"/>
                <a:gd name="connsiteY23" fmla="*/ 2047875 h 2105025"/>
                <a:gd name="connsiteX24" fmla="*/ 1019175 w 1600200"/>
                <a:gd name="connsiteY24" fmla="*/ 2047875 h 2105025"/>
                <a:gd name="connsiteX25" fmla="*/ 1114425 w 1600200"/>
                <a:gd name="connsiteY25" fmla="*/ 2009775 h 2105025"/>
                <a:gd name="connsiteX26" fmla="*/ 1133475 w 1600200"/>
                <a:gd name="connsiteY26" fmla="*/ 1933575 h 2105025"/>
                <a:gd name="connsiteX27" fmla="*/ 1114425 w 1600200"/>
                <a:gd name="connsiteY27" fmla="*/ 1828800 h 2105025"/>
                <a:gd name="connsiteX28" fmla="*/ 1047750 w 1600200"/>
                <a:gd name="connsiteY28" fmla="*/ 1828800 h 2105025"/>
                <a:gd name="connsiteX29" fmla="*/ 971550 w 1600200"/>
                <a:gd name="connsiteY29" fmla="*/ 1743075 h 2105025"/>
                <a:gd name="connsiteX30" fmla="*/ 904875 w 1600200"/>
                <a:gd name="connsiteY30" fmla="*/ 1666875 h 2105025"/>
                <a:gd name="connsiteX31" fmla="*/ 828675 w 1600200"/>
                <a:gd name="connsiteY31" fmla="*/ 1600200 h 2105025"/>
                <a:gd name="connsiteX32" fmla="*/ 790575 w 1600200"/>
                <a:gd name="connsiteY32" fmla="*/ 1514475 h 2105025"/>
                <a:gd name="connsiteX33" fmla="*/ 800100 w 1600200"/>
                <a:gd name="connsiteY33" fmla="*/ 1381125 h 2105025"/>
                <a:gd name="connsiteX34" fmla="*/ 790575 w 1600200"/>
                <a:gd name="connsiteY34" fmla="*/ 1276350 h 2105025"/>
                <a:gd name="connsiteX35" fmla="*/ 704850 w 1600200"/>
                <a:gd name="connsiteY35" fmla="*/ 1228725 h 2105025"/>
                <a:gd name="connsiteX36" fmla="*/ 609600 w 1600200"/>
                <a:gd name="connsiteY36" fmla="*/ 1181100 h 2105025"/>
                <a:gd name="connsiteX37" fmla="*/ 523875 w 1600200"/>
                <a:gd name="connsiteY37" fmla="*/ 1219200 h 2105025"/>
                <a:gd name="connsiteX38" fmla="*/ 457200 w 1600200"/>
                <a:gd name="connsiteY38" fmla="*/ 1266825 h 2105025"/>
                <a:gd name="connsiteX39" fmla="*/ 400050 w 1600200"/>
                <a:gd name="connsiteY39" fmla="*/ 1266825 h 2105025"/>
                <a:gd name="connsiteX40" fmla="*/ 352425 w 1600200"/>
                <a:gd name="connsiteY40" fmla="*/ 1257300 h 2105025"/>
                <a:gd name="connsiteX41" fmla="*/ 285750 w 1600200"/>
                <a:gd name="connsiteY41" fmla="*/ 1190625 h 2105025"/>
                <a:gd name="connsiteX42" fmla="*/ 142875 w 1600200"/>
                <a:gd name="connsiteY42" fmla="*/ 1152525 h 2105025"/>
                <a:gd name="connsiteX43" fmla="*/ 19050 w 1600200"/>
                <a:gd name="connsiteY43" fmla="*/ 1200150 h 2105025"/>
                <a:gd name="connsiteX44" fmla="*/ 38100 w 1600200"/>
                <a:gd name="connsiteY44" fmla="*/ 1123950 h 2105025"/>
                <a:gd name="connsiteX45" fmla="*/ 0 w 1600200"/>
                <a:gd name="connsiteY45" fmla="*/ 1076325 h 2105025"/>
                <a:gd name="connsiteX46" fmla="*/ 219075 w 1600200"/>
                <a:gd name="connsiteY46" fmla="*/ 1019175 h 2105025"/>
                <a:gd name="connsiteX47" fmla="*/ 400050 w 1600200"/>
                <a:gd name="connsiteY47" fmla="*/ 1009650 h 2105025"/>
                <a:gd name="connsiteX48" fmla="*/ 381000 w 1600200"/>
                <a:gd name="connsiteY48" fmla="*/ 923925 h 2105025"/>
                <a:gd name="connsiteX49" fmla="*/ 342900 w 1600200"/>
                <a:gd name="connsiteY49" fmla="*/ 885825 h 2105025"/>
                <a:gd name="connsiteX50" fmla="*/ 352425 w 1600200"/>
                <a:gd name="connsiteY50" fmla="*/ 790575 h 2105025"/>
                <a:gd name="connsiteX51" fmla="*/ 390525 w 1600200"/>
                <a:gd name="connsiteY51" fmla="*/ 771525 h 2105025"/>
                <a:gd name="connsiteX52" fmla="*/ 361950 w 1600200"/>
                <a:gd name="connsiteY52" fmla="*/ 742950 h 2105025"/>
                <a:gd name="connsiteX53" fmla="*/ 295275 w 1600200"/>
                <a:gd name="connsiteY53" fmla="*/ 581025 h 2105025"/>
                <a:gd name="connsiteX54" fmla="*/ 228600 w 1600200"/>
                <a:gd name="connsiteY54" fmla="*/ 438150 h 2105025"/>
                <a:gd name="connsiteX55" fmla="*/ 200025 w 1600200"/>
                <a:gd name="connsiteY55" fmla="*/ 304800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600200" h="2105025">
                  <a:moveTo>
                    <a:pt x="200025" y="304800"/>
                  </a:moveTo>
                  <a:lnTo>
                    <a:pt x="523875" y="266700"/>
                  </a:lnTo>
                  <a:lnTo>
                    <a:pt x="838200" y="180975"/>
                  </a:lnTo>
                  <a:lnTo>
                    <a:pt x="1228725" y="76200"/>
                  </a:lnTo>
                  <a:lnTo>
                    <a:pt x="1476375" y="19050"/>
                  </a:lnTo>
                  <a:lnTo>
                    <a:pt x="1600200" y="0"/>
                  </a:lnTo>
                  <a:lnTo>
                    <a:pt x="1562100" y="85725"/>
                  </a:lnTo>
                  <a:lnTo>
                    <a:pt x="1476375" y="95250"/>
                  </a:lnTo>
                  <a:lnTo>
                    <a:pt x="1419225" y="171450"/>
                  </a:lnTo>
                  <a:lnTo>
                    <a:pt x="1390650" y="266700"/>
                  </a:lnTo>
                  <a:lnTo>
                    <a:pt x="1304925" y="304800"/>
                  </a:lnTo>
                  <a:lnTo>
                    <a:pt x="1257300" y="400050"/>
                  </a:lnTo>
                  <a:lnTo>
                    <a:pt x="1190625" y="514350"/>
                  </a:lnTo>
                  <a:lnTo>
                    <a:pt x="1095375" y="609600"/>
                  </a:lnTo>
                  <a:lnTo>
                    <a:pt x="1000125" y="790575"/>
                  </a:lnTo>
                  <a:lnTo>
                    <a:pt x="1019175" y="981075"/>
                  </a:lnTo>
                  <a:lnTo>
                    <a:pt x="1200150" y="1276350"/>
                  </a:lnTo>
                  <a:lnTo>
                    <a:pt x="1257300" y="1409700"/>
                  </a:lnTo>
                  <a:lnTo>
                    <a:pt x="1343025" y="1571625"/>
                  </a:lnTo>
                  <a:lnTo>
                    <a:pt x="1343025" y="1571625"/>
                  </a:lnTo>
                  <a:lnTo>
                    <a:pt x="1381125" y="1819275"/>
                  </a:lnTo>
                  <a:lnTo>
                    <a:pt x="1295400" y="1981200"/>
                  </a:lnTo>
                  <a:lnTo>
                    <a:pt x="1076325" y="2105025"/>
                  </a:lnTo>
                  <a:lnTo>
                    <a:pt x="1019175" y="2047875"/>
                  </a:lnTo>
                  <a:lnTo>
                    <a:pt x="1019175" y="2047875"/>
                  </a:lnTo>
                  <a:lnTo>
                    <a:pt x="1114425" y="2009775"/>
                  </a:lnTo>
                  <a:lnTo>
                    <a:pt x="1133475" y="1933575"/>
                  </a:lnTo>
                  <a:lnTo>
                    <a:pt x="1114425" y="1828800"/>
                  </a:lnTo>
                  <a:lnTo>
                    <a:pt x="1047750" y="1828800"/>
                  </a:lnTo>
                  <a:lnTo>
                    <a:pt x="971550" y="1743075"/>
                  </a:lnTo>
                  <a:lnTo>
                    <a:pt x="904875" y="1666875"/>
                  </a:lnTo>
                  <a:lnTo>
                    <a:pt x="828675" y="1600200"/>
                  </a:lnTo>
                  <a:lnTo>
                    <a:pt x="790575" y="1514475"/>
                  </a:lnTo>
                  <a:lnTo>
                    <a:pt x="800100" y="1381125"/>
                  </a:lnTo>
                  <a:lnTo>
                    <a:pt x="790575" y="1276350"/>
                  </a:lnTo>
                  <a:lnTo>
                    <a:pt x="704850" y="1228725"/>
                  </a:lnTo>
                  <a:lnTo>
                    <a:pt x="609600" y="1181100"/>
                  </a:lnTo>
                  <a:lnTo>
                    <a:pt x="523875" y="1219200"/>
                  </a:lnTo>
                  <a:lnTo>
                    <a:pt x="457200" y="1266825"/>
                  </a:lnTo>
                  <a:lnTo>
                    <a:pt x="400050" y="1266825"/>
                  </a:lnTo>
                  <a:lnTo>
                    <a:pt x="352425" y="1257300"/>
                  </a:lnTo>
                  <a:lnTo>
                    <a:pt x="285750" y="1190625"/>
                  </a:lnTo>
                  <a:lnTo>
                    <a:pt x="142875" y="1152525"/>
                  </a:lnTo>
                  <a:lnTo>
                    <a:pt x="19050" y="1200150"/>
                  </a:lnTo>
                  <a:lnTo>
                    <a:pt x="38100" y="1123950"/>
                  </a:lnTo>
                  <a:lnTo>
                    <a:pt x="0" y="1076325"/>
                  </a:lnTo>
                  <a:lnTo>
                    <a:pt x="219075" y="1019175"/>
                  </a:lnTo>
                  <a:lnTo>
                    <a:pt x="400050" y="1009650"/>
                  </a:lnTo>
                  <a:lnTo>
                    <a:pt x="381000" y="923925"/>
                  </a:lnTo>
                  <a:lnTo>
                    <a:pt x="342900" y="885825"/>
                  </a:lnTo>
                  <a:lnTo>
                    <a:pt x="352425" y="790575"/>
                  </a:lnTo>
                  <a:lnTo>
                    <a:pt x="390525" y="771525"/>
                  </a:lnTo>
                  <a:lnTo>
                    <a:pt x="361950" y="742950"/>
                  </a:lnTo>
                  <a:lnTo>
                    <a:pt x="295275" y="581025"/>
                  </a:lnTo>
                  <a:lnTo>
                    <a:pt x="228600" y="438150"/>
                  </a:lnTo>
                  <a:lnTo>
                    <a:pt x="200025" y="304800"/>
                  </a:lnTo>
                  <a:close/>
                </a:path>
              </a:pathLst>
            </a:cu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143000" y="4343400"/>
              <a:ext cx="744114" cy="369332"/>
            </a:xfrm>
            <a:prstGeom prst="rect">
              <a:avLst/>
            </a:prstGeom>
            <a:solidFill>
              <a:schemeClr val="bg1"/>
            </a:solidFill>
          </p:spPr>
          <p:txBody>
            <a:bodyPr wrap="none" rtlCol="0">
              <a:spAutoFit/>
            </a:bodyPr>
            <a:lstStyle/>
            <a:p>
              <a:r>
                <a:rPr lang="en-US" b="1" dirty="0" smtClean="0"/>
                <a:t>South</a:t>
              </a:r>
              <a:endParaRPr lang="en-US" b="1" dirty="0"/>
            </a:p>
          </p:txBody>
        </p:sp>
        <p:sp>
          <p:nvSpPr>
            <p:cNvPr id="25" name="TextBox 24"/>
            <p:cNvSpPr txBox="1"/>
            <p:nvPr/>
          </p:nvSpPr>
          <p:spPr>
            <a:xfrm>
              <a:off x="304800" y="2667000"/>
              <a:ext cx="1092800" cy="369332"/>
            </a:xfrm>
            <a:prstGeom prst="rect">
              <a:avLst/>
            </a:prstGeom>
            <a:solidFill>
              <a:schemeClr val="bg1"/>
            </a:solidFill>
          </p:spPr>
          <p:txBody>
            <a:bodyPr wrap="none" rtlCol="0">
              <a:spAutoFit/>
            </a:bodyPr>
            <a:lstStyle/>
            <a:p>
              <a:r>
                <a:rPr lang="en-US" b="1" dirty="0" smtClean="0"/>
                <a:t>N-Central</a:t>
              </a:r>
              <a:endParaRPr lang="en-US" b="1" dirty="0"/>
            </a:p>
          </p:txBody>
        </p:sp>
        <p:sp>
          <p:nvSpPr>
            <p:cNvPr id="26" name="TextBox 25"/>
            <p:cNvSpPr txBox="1"/>
            <p:nvPr/>
          </p:nvSpPr>
          <p:spPr>
            <a:xfrm>
              <a:off x="3505200" y="1600200"/>
              <a:ext cx="799450" cy="369332"/>
            </a:xfrm>
            <a:prstGeom prst="rect">
              <a:avLst/>
            </a:prstGeom>
            <a:solidFill>
              <a:schemeClr val="bg1"/>
            </a:solidFill>
          </p:spPr>
          <p:txBody>
            <a:bodyPr wrap="none" rtlCol="0">
              <a:spAutoFit/>
            </a:bodyPr>
            <a:lstStyle/>
            <a:p>
              <a:r>
                <a:rPr lang="en-US" b="1" dirty="0" smtClean="0"/>
                <a:t>N-East</a:t>
              </a:r>
              <a:endParaRPr lang="en-US" b="1" dirty="0"/>
            </a:p>
          </p:txBody>
        </p:sp>
      </p:grpSp>
      <p:sp>
        <p:nvSpPr>
          <p:cNvPr id="35" name="Arc 34"/>
          <p:cNvSpPr/>
          <p:nvPr/>
        </p:nvSpPr>
        <p:spPr>
          <a:xfrm>
            <a:off x="1295400" y="3048000"/>
            <a:ext cx="76200" cy="762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381000" y="4419600"/>
            <a:ext cx="469247" cy="533400"/>
          </a:xfrm>
          <a:custGeom>
            <a:avLst/>
            <a:gdLst>
              <a:gd name="connsiteX0" fmla="*/ 182562 w 833437"/>
              <a:gd name="connsiteY0" fmla="*/ 927100 h 927100"/>
              <a:gd name="connsiteX1" fmla="*/ 11112 w 833437"/>
              <a:gd name="connsiteY1" fmla="*/ 574675 h 927100"/>
              <a:gd name="connsiteX2" fmla="*/ 115887 w 833437"/>
              <a:gd name="connsiteY2" fmla="*/ 174625 h 927100"/>
              <a:gd name="connsiteX3" fmla="*/ 401637 w 833437"/>
              <a:gd name="connsiteY3" fmla="*/ 3175 h 927100"/>
              <a:gd name="connsiteX4" fmla="*/ 763587 w 833437"/>
              <a:gd name="connsiteY4" fmla="*/ 155575 h 927100"/>
              <a:gd name="connsiteX5" fmla="*/ 820737 w 833437"/>
              <a:gd name="connsiteY5" fmla="*/ 584200 h 927100"/>
              <a:gd name="connsiteX6" fmla="*/ 715962 w 833437"/>
              <a:gd name="connsiteY6" fmla="*/ 898525 h 927100"/>
              <a:gd name="connsiteX0" fmla="*/ 182562 w 855398"/>
              <a:gd name="connsiteY0" fmla="*/ 927100 h 927100"/>
              <a:gd name="connsiteX1" fmla="*/ 11112 w 855398"/>
              <a:gd name="connsiteY1" fmla="*/ 574675 h 927100"/>
              <a:gd name="connsiteX2" fmla="*/ 115887 w 855398"/>
              <a:gd name="connsiteY2" fmla="*/ 174625 h 927100"/>
              <a:gd name="connsiteX3" fmla="*/ 401637 w 855398"/>
              <a:gd name="connsiteY3" fmla="*/ 3175 h 927100"/>
              <a:gd name="connsiteX4" fmla="*/ 763587 w 855398"/>
              <a:gd name="connsiteY4" fmla="*/ 155575 h 927100"/>
              <a:gd name="connsiteX5" fmla="*/ 820737 w 855398"/>
              <a:gd name="connsiteY5" fmla="*/ 584200 h 927100"/>
              <a:gd name="connsiteX6" fmla="*/ 555625 w 855398"/>
              <a:gd name="connsiteY6" fmla="*/ 794657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98" h="927100">
                <a:moveTo>
                  <a:pt x="182562" y="927100"/>
                </a:moveTo>
                <a:cubicBezTo>
                  <a:pt x="102393" y="813594"/>
                  <a:pt x="22225" y="700088"/>
                  <a:pt x="11112" y="574675"/>
                </a:cubicBezTo>
                <a:cubicBezTo>
                  <a:pt x="0" y="449263"/>
                  <a:pt x="50800" y="269875"/>
                  <a:pt x="115887" y="174625"/>
                </a:cubicBezTo>
                <a:cubicBezTo>
                  <a:pt x="180975" y="79375"/>
                  <a:pt x="293687" y="6350"/>
                  <a:pt x="401637" y="3175"/>
                </a:cubicBezTo>
                <a:cubicBezTo>
                  <a:pt x="509587" y="0"/>
                  <a:pt x="693737" y="58738"/>
                  <a:pt x="763587" y="155575"/>
                </a:cubicBezTo>
                <a:cubicBezTo>
                  <a:pt x="833437" y="252412"/>
                  <a:pt x="855397" y="477686"/>
                  <a:pt x="820737" y="584200"/>
                </a:cubicBezTo>
                <a:cubicBezTo>
                  <a:pt x="786077" y="690714"/>
                  <a:pt x="604044" y="699407"/>
                  <a:pt x="555625" y="794657"/>
                </a:cubicBezTo>
              </a:path>
            </a:pathLst>
          </a:custGeom>
          <a:ln w="76200">
            <a:solidFill>
              <a:schemeClr val="bg1">
                <a:lumMod val="50000"/>
              </a:schemeClr>
            </a:solidFill>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rot="4838666" flipH="1">
            <a:off x="1990048" y="2612615"/>
            <a:ext cx="1527273" cy="1929366"/>
          </a:xfrm>
          <a:custGeom>
            <a:avLst/>
            <a:gdLst>
              <a:gd name="connsiteX0" fmla="*/ 44450 w 949325"/>
              <a:gd name="connsiteY0" fmla="*/ 1562100 h 1628775"/>
              <a:gd name="connsiteX1" fmla="*/ 25400 w 949325"/>
              <a:gd name="connsiteY1" fmla="*/ 1485900 h 1628775"/>
              <a:gd name="connsiteX2" fmla="*/ 111125 w 949325"/>
              <a:gd name="connsiteY2" fmla="*/ 704850 h 1628775"/>
              <a:gd name="connsiteX3" fmla="*/ 692150 w 949325"/>
              <a:gd name="connsiteY3" fmla="*/ 171450 h 1628775"/>
              <a:gd name="connsiteX4" fmla="*/ 949325 w 949325"/>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325" h="1628775">
                <a:moveTo>
                  <a:pt x="44450" y="1562100"/>
                </a:moveTo>
                <a:cubicBezTo>
                  <a:pt x="29369" y="1595437"/>
                  <a:pt x="14288" y="1628775"/>
                  <a:pt x="25400" y="1485900"/>
                </a:cubicBezTo>
                <a:cubicBezTo>
                  <a:pt x="36512" y="1343025"/>
                  <a:pt x="0" y="923925"/>
                  <a:pt x="111125" y="704850"/>
                </a:cubicBezTo>
                <a:cubicBezTo>
                  <a:pt x="222250" y="485775"/>
                  <a:pt x="552450" y="288925"/>
                  <a:pt x="692150" y="171450"/>
                </a:cubicBezTo>
                <a:cubicBezTo>
                  <a:pt x="831850" y="53975"/>
                  <a:pt x="890587" y="26987"/>
                  <a:pt x="949325" y="0"/>
                </a:cubicBezTo>
              </a:path>
            </a:pathLst>
          </a:custGeom>
          <a:noFill/>
          <a:ln w="76200">
            <a:solidFill>
              <a:schemeClr val="bg2">
                <a:lumMod val="50000"/>
              </a:schemeClr>
            </a:solidFill>
            <a:tailEnd type="stealth"/>
          </a:ln>
          <a:effectLst>
            <a:outerShdw blurRad="190500" dist="101600" dir="5400000" sx="110000" sy="110000" algn="t" rotWithShape="0">
              <a:prstClr val="black">
                <a:alpha val="40000"/>
              </a:prstClr>
            </a:outerShdw>
          </a:effectLst>
          <a:scene3d>
            <a:camera prst="orthographicFront"/>
            <a:lightRig rig="threePt" dir="t"/>
          </a:scene3d>
          <a:sp3d extrusionH="76200">
            <a:extrusionClr>
              <a:schemeClr val="accent6">
                <a:lumMod val="75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rot="3193517" flipH="1">
            <a:off x="1140364" y="3105000"/>
            <a:ext cx="878400" cy="1469099"/>
          </a:xfrm>
          <a:custGeom>
            <a:avLst/>
            <a:gdLst>
              <a:gd name="connsiteX0" fmla="*/ 44450 w 949325"/>
              <a:gd name="connsiteY0" fmla="*/ 1562100 h 1628775"/>
              <a:gd name="connsiteX1" fmla="*/ 25400 w 949325"/>
              <a:gd name="connsiteY1" fmla="*/ 1485900 h 1628775"/>
              <a:gd name="connsiteX2" fmla="*/ 111125 w 949325"/>
              <a:gd name="connsiteY2" fmla="*/ 704850 h 1628775"/>
              <a:gd name="connsiteX3" fmla="*/ 692150 w 949325"/>
              <a:gd name="connsiteY3" fmla="*/ 171450 h 1628775"/>
              <a:gd name="connsiteX4" fmla="*/ 949325 w 949325"/>
              <a:gd name="connsiteY4" fmla="*/ 0 h 1628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325" h="1628775">
                <a:moveTo>
                  <a:pt x="44450" y="1562100"/>
                </a:moveTo>
                <a:cubicBezTo>
                  <a:pt x="29369" y="1595437"/>
                  <a:pt x="14288" y="1628775"/>
                  <a:pt x="25400" y="1485900"/>
                </a:cubicBezTo>
                <a:cubicBezTo>
                  <a:pt x="36512" y="1343025"/>
                  <a:pt x="0" y="923925"/>
                  <a:pt x="111125" y="704850"/>
                </a:cubicBezTo>
                <a:cubicBezTo>
                  <a:pt x="222250" y="485775"/>
                  <a:pt x="552450" y="288925"/>
                  <a:pt x="692150" y="171450"/>
                </a:cubicBezTo>
                <a:cubicBezTo>
                  <a:pt x="831850" y="53975"/>
                  <a:pt x="890587" y="26987"/>
                  <a:pt x="949325" y="0"/>
                </a:cubicBezTo>
              </a:path>
            </a:pathLst>
          </a:custGeom>
          <a:noFill/>
          <a:ln w="76200">
            <a:solidFill>
              <a:schemeClr val="bg2">
                <a:lumMod val="50000"/>
              </a:schemeClr>
            </a:solidFill>
            <a:tailEnd type="stealth"/>
          </a:ln>
          <a:effectLst>
            <a:outerShdw blurRad="190500" dist="101600" dir="5400000" sx="110000" sy="110000" algn="t" rotWithShape="0">
              <a:prstClr val="black">
                <a:alpha val="40000"/>
              </a:prstClr>
            </a:outerShdw>
          </a:effectLst>
          <a:scene3d>
            <a:camera prst="orthographicFront"/>
            <a:lightRig rig="threePt" dir="t"/>
          </a:scene3d>
          <a:sp3d extrusionH="76200">
            <a:extrusionClr>
              <a:schemeClr val="accent6">
                <a:lumMod val="75000"/>
              </a:schemeClr>
            </a:extrusion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3429000" y="2133600"/>
            <a:ext cx="469247" cy="533400"/>
          </a:xfrm>
          <a:custGeom>
            <a:avLst/>
            <a:gdLst>
              <a:gd name="connsiteX0" fmla="*/ 182562 w 833437"/>
              <a:gd name="connsiteY0" fmla="*/ 927100 h 927100"/>
              <a:gd name="connsiteX1" fmla="*/ 11112 w 833437"/>
              <a:gd name="connsiteY1" fmla="*/ 574675 h 927100"/>
              <a:gd name="connsiteX2" fmla="*/ 115887 w 833437"/>
              <a:gd name="connsiteY2" fmla="*/ 174625 h 927100"/>
              <a:gd name="connsiteX3" fmla="*/ 401637 w 833437"/>
              <a:gd name="connsiteY3" fmla="*/ 3175 h 927100"/>
              <a:gd name="connsiteX4" fmla="*/ 763587 w 833437"/>
              <a:gd name="connsiteY4" fmla="*/ 155575 h 927100"/>
              <a:gd name="connsiteX5" fmla="*/ 820737 w 833437"/>
              <a:gd name="connsiteY5" fmla="*/ 584200 h 927100"/>
              <a:gd name="connsiteX6" fmla="*/ 715962 w 833437"/>
              <a:gd name="connsiteY6" fmla="*/ 898525 h 927100"/>
              <a:gd name="connsiteX0" fmla="*/ 182562 w 855398"/>
              <a:gd name="connsiteY0" fmla="*/ 927100 h 927100"/>
              <a:gd name="connsiteX1" fmla="*/ 11112 w 855398"/>
              <a:gd name="connsiteY1" fmla="*/ 574675 h 927100"/>
              <a:gd name="connsiteX2" fmla="*/ 115887 w 855398"/>
              <a:gd name="connsiteY2" fmla="*/ 174625 h 927100"/>
              <a:gd name="connsiteX3" fmla="*/ 401637 w 855398"/>
              <a:gd name="connsiteY3" fmla="*/ 3175 h 927100"/>
              <a:gd name="connsiteX4" fmla="*/ 763587 w 855398"/>
              <a:gd name="connsiteY4" fmla="*/ 155575 h 927100"/>
              <a:gd name="connsiteX5" fmla="*/ 820737 w 855398"/>
              <a:gd name="connsiteY5" fmla="*/ 584200 h 927100"/>
              <a:gd name="connsiteX6" fmla="*/ 555625 w 855398"/>
              <a:gd name="connsiteY6" fmla="*/ 794657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98" h="927100">
                <a:moveTo>
                  <a:pt x="182562" y="927100"/>
                </a:moveTo>
                <a:cubicBezTo>
                  <a:pt x="102393" y="813594"/>
                  <a:pt x="22225" y="700088"/>
                  <a:pt x="11112" y="574675"/>
                </a:cubicBezTo>
                <a:cubicBezTo>
                  <a:pt x="0" y="449263"/>
                  <a:pt x="50800" y="269875"/>
                  <a:pt x="115887" y="174625"/>
                </a:cubicBezTo>
                <a:cubicBezTo>
                  <a:pt x="180975" y="79375"/>
                  <a:pt x="293687" y="6350"/>
                  <a:pt x="401637" y="3175"/>
                </a:cubicBezTo>
                <a:cubicBezTo>
                  <a:pt x="509587" y="0"/>
                  <a:pt x="693737" y="58738"/>
                  <a:pt x="763587" y="155575"/>
                </a:cubicBezTo>
                <a:cubicBezTo>
                  <a:pt x="833437" y="252412"/>
                  <a:pt x="855397" y="477686"/>
                  <a:pt x="820737" y="584200"/>
                </a:cubicBezTo>
                <a:cubicBezTo>
                  <a:pt x="786077" y="690714"/>
                  <a:pt x="604044" y="699407"/>
                  <a:pt x="555625" y="794657"/>
                </a:cubicBezTo>
              </a:path>
            </a:pathLst>
          </a:custGeom>
          <a:ln w="76200">
            <a:solidFill>
              <a:srgbClr val="000000"/>
            </a:solidFill>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1447800" y="2286000"/>
            <a:ext cx="469247" cy="533400"/>
          </a:xfrm>
          <a:custGeom>
            <a:avLst/>
            <a:gdLst>
              <a:gd name="connsiteX0" fmla="*/ 182562 w 833437"/>
              <a:gd name="connsiteY0" fmla="*/ 927100 h 927100"/>
              <a:gd name="connsiteX1" fmla="*/ 11112 w 833437"/>
              <a:gd name="connsiteY1" fmla="*/ 574675 h 927100"/>
              <a:gd name="connsiteX2" fmla="*/ 115887 w 833437"/>
              <a:gd name="connsiteY2" fmla="*/ 174625 h 927100"/>
              <a:gd name="connsiteX3" fmla="*/ 401637 w 833437"/>
              <a:gd name="connsiteY3" fmla="*/ 3175 h 927100"/>
              <a:gd name="connsiteX4" fmla="*/ 763587 w 833437"/>
              <a:gd name="connsiteY4" fmla="*/ 155575 h 927100"/>
              <a:gd name="connsiteX5" fmla="*/ 820737 w 833437"/>
              <a:gd name="connsiteY5" fmla="*/ 584200 h 927100"/>
              <a:gd name="connsiteX6" fmla="*/ 715962 w 833437"/>
              <a:gd name="connsiteY6" fmla="*/ 898525 h 927100"/>
              <a:gd name="connsiteX0" fmla="*/ 182562 w 855398"/>
              <a:gd name="connsiteY0" fmla="*/ 927100 h 927100"/>
              <a:gd name="connsiteX1" fmla="*/ 11112 w 855398"/>
              <a:gd name="connsiteY1" fmla="*/ 574675 h 927100"/>
              <a:gd name="connsiteX2" fmla="*/ 115887 w 855398"/>
              <a:gd name="connsiteY2" fmla="*/ 174625 h 927100"/>
              <a:gd name="connsiteX3" fmla="*/ 401637 w 855398"/>
              <a:gd name="connsiteY3" fmla="*/ 3175 h 927100"/>
              <a:gd name="connsiteX4" fmla="*/ 763587 w 855398"/>
              <a:gd name="connsiteY4" fmla="*/ 155575 h 927100"/>
              <a:gd name="connsiteX5" fmla="*/ 820737 w 855398"/>
              <a:gd name="connsiteY5" fmla="*/ 584200 h 927100"/>
              <a:gd name="connsiteX6" fmla="*/ 555625 w 855398"/>
              <a:gd name="connsiteY6" fmla="*/ 794657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98" h="927100">
                <a:moveTo>
                  <a:pt x="182562" y="927100"/>
                </a:moveTo>
                <a:cubicBezTo>
                  <a:pt x="102393" y="813594"/>
                  <a:pt x="22225" y="700088"/>
                  <a:pt x="11112" y="574675"/>
                </a:cubicBezTo>
                <a:cubicBezTo>
                  <a:pt x="0" y="449263"/>
                  <a:pt x="50800" y="269875"/>
                  <a:pt x="115887" y="174625"/>
                </a:cubicBezTo>
                <a:cubicBezTo>
                  <a:pt x="180975" y="79375"/>
                  <a:pt x="293687" y="6350"/>
                  <a:pt x="401637" y="3175"/>
                </a:cubicBezTo>
                <a:cubicBezTo>
                  <a:pt x="509587" y="0"/>
                  <a:pt x="693737" y="58738"/>
                  <a:pt x="763587" y="155575"/>
                </a:cubicBezTo>
                <a:cubicBezTo>
                  <a:pt x="833437" y="252412"/>
                  <a:pt x="855397" y="477686"/>
                  <a:pt x="820737" y="584200"/>
                </a:cubicBezTo>
                <a:cubicBezTo>
                  <a:pt x="786077" y="690714"/>
                  <a:pt x="604044" y="699407"/>
                  <a:pt x="555625" y="794657"/>
                </a:cubicBezTo>
              </a:path>
            </a:pathLst>
          </a:custGeom>
          <a:ln w="76200">
            <a:solidFill>
              <a:srgbClr val="000000"/>
            </a:solidFill>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9144000" cy="914400"/>
          </a:xfrm>
        </p:spPr>
        <p:txBody>
          <a:bodyPr/>
          <a:lstStyle/>
          <a:p>
            <a:pPr>
              <a:lnSpc>
                <a:spcPct val="80000"/>
              </a:lnSpc>
            </a:pPr>
            <a:r>
              <a:rPr lang="en-US" sz="3600" dirty="0" smtClean="0"/>
              <a:t>Could climate impact the phenological linkage between milkweeds and monarchs</a:t>
            </a:r>
            <a:endParaRPr lang="en-US" sz="3600" i="1" dirty="0"/>
          </a:p>
        </p:txBody>
      </p:sp>
      <p:pic>
        <p:nvPicPr>
          <p:cNvPr id="13" name="Picture 5" descr="Animation_Spring_All"/>
          <p:cNvPicPr>
            <a:picLocks noChangeAspect="1" noChangeArrowheads="1" noCrop="1"/>
          </p:cNvPicPr>
          <p:nvPr/>
        </p:nvPicPr>
        <p:blipFill>
          <a:blip r:embed="rId2" cstate="print"/>
          <a:srcRect/>
          <a:stretch>
            <a:fillRect/>
          </a:stretch>
        </p:blipFill>
        <p:spPr bwMode="auto">
          <a:xfrm>
            <a:off x="304800" y="2209800"/>
            <a:ext cx="4182894" cy="3886200"/>
          </a:xfrm>
          <a:prstGeom prst="rect">
            <a:avLst/>
          </a:prstGeom>
          <a:noFill/>
          <a:ln w="9525">
            <a:noFill/>
            <a:miter lim="800000"/>
            <a:headEnd/>
            <a:tailEnd/>
          </a:ln>
        </p:spPr>
      </p:pic>
      <p:sp>
        <p:nvSpPr>
          <p:cNvPr id="17" name="TextBox 16"/>
          <p:cNvSpPr txBox="1"/>
          <p:nvPr/>
        </p:nvSpPr>
        <p:spPr>
          <a:xfrm>
            <a:off x="457200" y="1600201"/>
            <a:ext cx="3657600" cy="457200"/>
          </a:xfrm>
          <a:prstGeom prst="rect">
            <a:avLst/>
          </a:prstGeom>
          <a:noFill/>
        </p:spPr>
        <p:txBody>
          <a:bodyPr wrap="square" rtlCol="0">
            <a:spAutoFit/>
          </a:bodyPr>
          <a:lstStyle/>
          <a:p>
            <a:pPr algn="l"/>
            <a:r>
              <a:rPr lang="en-US" sz="2400" u="sng" dirty="0" smtClean="0"/>
              <a:t>Data source: Journey North</a:t>
            </a:r>
            <a:endParaRPr lang="en-US" sz="2400" u="sng" dirty="0"/>
          </a:p>
        </p:txBody>
      </p:sp>
      <p:pic>
        <p:nvPicPr>
          <p:cNvPr id="8" name="Picture 7" descr="Monarch Eggs2.JPG"/>
          <p:cNvPicPr>
            <a:picLocks noChangeAspect="1"/>
          </p:cNvPicPr>
          <p:nvPr/>
        </p:nvPicPr>
        <p:blipFill>
          <a:blip r:embed="rId3" cstate="print"/>
          <a:stretch>
            <a:fillRect/>
          </a:stretch>
        </p:blipFill>
        <p:spPr>
          <a:xfrm>
            <a:off x="4876800" y="1295400"/>
            <a:ext cx="2573550" cy="3431400"/>
          </a:xfrm>
          <a:prstGeom prst="rect">
            <a:avLst/>
          </a:prstGeom>
        </p:spPr>
      </p:pic>
      <p:pic>
        <p:nvPicPr>
          <p:cNvPr id="7" name="Picture 6" descr="lots of larvae megan york harris.JPG"/>
          <p:cNvPicPr>
            <a:picLocks noChangeAspect="1"/>
          </p:cNvPicPr>
          <p:nvPr/>
        </p:nvPicPr>
        <p:blipFill>
          <a:blip r:embed="rId4" cstate="print"/>
          <a:stretch>
            <a:fillRect/>
          </a:stretch>
        </p:blipFill>
        <p:spPr>
          <a:xfrm>
            <a:off x="5638800" y="4038600"/>
            <a:ext cx="3251200" cy="24384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636587"/>
          </a:xfrm>
        </p:spPr>
        <p:txBody>
          <a:bodyPr/>
          <a:lstStyle/>
          <a:p>
            <a:r>
              <a:rPr lang="en-US" dirty="0" smtClean="0"/>
              <a:t>Arrival dates - 2001</a:t>
            </a:r>
            <a:endParaRPr lang="en-US" dirty="0"/>
          </a:p>
        </p:txBody>
      </p:sp>
      <p:pic>
        <p:nvPicPr>
          <p:cNvPr id="27" name="Content Placeholder 26" descr="map1.png"/>
          <p:cNvPicPr>
            <a:picLocks noGrp="1" noChangeAspect="1"/>
          </p:cNvPicPr>
          <p:nvPr>
            <p:ph idx="1"/>
          </p:nvPr>
        </p:nvPicPr>
        <p:blipFill>
          <a:blip r:embed="rId2" cstate="print"/>
          <a:stretch>
            <a:fillRect/>
          </a:stretch>
        </p:blipFill>
        <p:spPr>
          <a:xfrm>
            <a:off x="381000" y="1143000"/>
            <a:ext cx="8458200" cy="5501772"/>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0" y="762000"/>
            <a:ext cx="4267200" cy="5078313"/>
          </a:xfrm>
          <a:prstGeom prst="rect">
            <a:avLst/>
          </a:prstGeom>
          <a:noFill/>
          <a:ln w="9525">
            <a:noFill/>
            <a:miter lim="800000"/>
            <a:headEnd/>
            <a:tailEnd/>
          </a:ln>
        </p:spPr>
        <p:txBody>
          <a:bodyPr>
            <a:spAutoFit/>
          </a:bodyPr>
          <a:lstStyle/>
          <a:p>
            <a:pPr algn="l">
              <a:buFont typeface="Arial" charset="0"/>
              <a:buChar char="•"/>
            </a:pPr>
            <a:r>
              <a:rPr lang="en-US" dirty="0"/>
              <a:t> Mechanistic models translate environmental conditions (often thermal constraints to growth or </a:t>
            </a:r>
            <a:r>
              <a:rPr lang="en-US" dirty="0" err="1"/>
              <a:t>energetics</a:t>
            </a:r>
            <a:r>
              <a:rPr lang="en-US" dirty="0"/>
              <a:t>) into biologically relevant metrics (survivorship or fecundity) and can be used to predict distributions </a:t>
            </a:r>
            <a:r>
              <a:rPr lang="en-US" dirty="0" smtClean="0"/>
              <a:t>at large scales</a:t>
            </a:r>
            <a:r>
              <a:rPr lang="en-US" dirty="0"/>
              <a:t>.  </a:t>
            </a:r>
          </a:p>
          <a:p>
            <a:pPr algn="l">
              <a:buFont typeface="Arial" charset="0"/>
              <a:buChar char="•"/>
            </a:pPr>
            <a:r>
              <a:rPr lang="en-US" dirty="0"/>
              <a:t> BENEFITS: </a:t>
            </a:r>
          </a:p>
          <a:p>
            <a:pPr lvl="1" algn="l">
              <a:buFont typeface="Arial" charset="0"/>
              <a:buChar char="•"/>
            </a:pPr>
            <a:r>
              <a:rPr lang="en-US" dirty="0"/>
              <a:t> Specific mechanisms are identified a priori  </a:t>
            </a:r>
          </a:p>
          <a:p>
            <a:pPr lvl="1" algn="l">
              <a:buFont typeface="Arial" charset="0"/>
              <a:buChar char="•"/>
            </a:pPr>
            <a:r>
              <a:rPr lang="en-US" dirty="0"/>
              <a:t> Allows independent distribution data to test predictions and identify specific weaknesses and strengths of the models</a:t>
            </a:r>
          </a:p>
          <a:p>
            <a:pPr algn="l">
              <a:buFont typeface="Arial" charset="0"/>
              <a:buChar char="•"/>
            </a:pPr>
            <a:r>
              <a:rPr lang="en-US" dirty="0"/>
              <a:t>DRAWBACKS:</a:t>
            </a:r>
          </a:p>
          <a:p>
            <a:pPr lvl="1" algn="l">
              <a:buFont typeface="Arial" charset="0"/>
              <a:buChar char="•"/>
            </a:pPr>
            <a:r>
              <a:rPr lang="en-US" dirty="0"/>
              <a:t> Lack of data for most organisms  </a:t>
            </a:r>
          </a:p>
          <a:p>
            <a:pPr lvl="1" algn="l">
              <a:buFont typeface="Arial" charset="0"/>
              <a:buChar char="•"/>
            </a:pPr>
            <a:r>
              <a:rPr lang="en-US" dirty="0"/>
              <a:t> Short history of model development</a:t>
            </a:r>
          </a:p>
          <a:p>
            <a:pPr lvl="1" algn="l">
              <a:buFont typeface="Arial" charset="0"/>
              <a:buChar char="•"/>
            </a:pPr>
            <a:r>
              <a:rPr lang="en-US" dirty="0"/>
              <a:t> Lack of model transferability between organisms</a:t>
            </a:r>
          </a:p>
        </p:txBody>
      </p:sp>
      <p:pic>
        <p:nvPicPr>
          <p:cNvPr id="7171" name="Picture 5" descr="OregonLab1.jpg"/>
          <p:cNvPicPr>
            <a:picLocks noChangeAspect="1"/>
          </p:cNvPicPr>
          <p:nvPr/>
        </p:nvPicPr>
        <p:blipFill>
          <a:blip r:embed="rId2" cstate="print"/>
          <a:srcRect r="20634"/>
          <a:stretch>
            <a:fillRect/>
          </a:stretch>
        </p:blipFill>
        <p:spPr bwMode="auto">
          <a:xfrm>
            <a:off x="4648200" y="762000"/>
            <a:ext cx="3810000" cy="3600450"/>
          </a:xfrm>
          <a:prstGeom prst="rect">
            <a:avLst/>
          </a:prstGeom>
          <a:noFill/>
          <a:ln w="9525">
            <a:noFill/>
            <a:miter lim="800000"/>
            <a:headEnd/>
            <a:tailEnd/>
          </a:ln>
        </p:spPr>
      </p:pic>
      <p:pic>
        <p:nvPicPr>
          <p:cNvPr id="7172" name="Picture 6" descr="gerber-monarchs.jpg"/>
          <p:cNvPicPr>
            <a:picLocks noChangeAspect="1"/>
          </p:cNvPicPr>
          <p:nvPr/>
        </p:nvPicPr>
        <p:blipFill>
          <a:blip r:embed="rId3" cstate="print"/>
          <a:srcRect/>
          <a:stretch>
            <a:fillRect/>
          </a:stretch>
        </p:blipFill>
        <p:spPr bwMode="auto">
          <a:xfrm>
            <a:off x="4267200" y="4495800"/>
            <a:ext cx="4724400" cy="1765300"/>
          </a:xfrm>
          <a:prstGeom prst="rect">
            <a:avLst/>
          </a:prstGeom>
          <a:noFill/>
          <a:ln w="9525">
            <a:noFill/>
            <a:miter lim="800000"/>
            <a:headEnd/>
            <a:tailEnd/>
          </a:ln>
        </p:spPr>
      </p:pic>
      <p:sp>
        <p:nvSpPr>
          <p:cNvPr id="6" name="Title 1"/>
          <p:cNvSpPr txBox="1">
            <a:spLocks/>
          </p:cNvSpPr>
          <p:nvPr/>
        </p:nvSpPr>
        <p:spPr bwMode="auto">
          <a:xfrm>
            <a:off x="228600" y="0"/>
            <a:ext cx="8382000" cy="788988"/>
          </a:xfrm>
          <a:prstGeom prst="rect">
            <a:avLst/>
          </a:prstGeom>
          <a:noFill/>
          <a:ln w="9525">
            <a:noFill/>
            <a:miter lim="800000"/>
            <a:headEnd/>
            <a:tailEnd/>
          </a:ln>
          <a:effectLst/>
        </p:spPr>
        <p:txBody>
          <a:bodyPr anchor="ctr"/>
          <a:lstStyle/>
          <a:p>
            <a:pPr algn="l">
              <a:defRPr/>
            </a:pPr>
            <a:r>
              <a:rPr lang="en-US" sz="2800" b="1" kern="0" dirty="0">
                <a:solidFill>
                  <a:schemeClr val="tx2"/>
                </a:solidFill>
                <a:effectLst>
                  <a:outerShdw blurRad="38100" dist="38100" dir="2700000" algn="tl">
                    <a:srgbClr val="000000"/>
                  </a:outerShdw>
                </a:effectLst>
                <a:latin typeface="+mj-lt"/>
                <a:ea typeface="+mj-ea"/>
                <a:cs typeface="+mj-cs"/>
              </a:rPr>
              <a:t>Species Distribution Models:  Mechanistic Approach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Arrival mismatches are leading to at least anecdotal incidents of egg loading</a:t>
            </a:r>
            <a:endParaRPr lang="en-US" sz="3600" dirty="0"/>
          </a:p>
        </p:txBody>
      </p:sp>
      <p:pic>
        <p:nvPicPr>
          <p:cNvPr id="27" name="Content Placeholder 26" descr="map1.png"/>
          <p:cNvPicPr>
            <a:picLocks noGrp="1" noChangeAspect="1"/>
          </p:cNvPicPr>
          <p:nvPr>
            <p:ph idx="1"/>
          </p:nvPr>
        </p:nvPicPr>
        <p:blipFill>
          <a:blip r:embed="rId2" cstate="print"/>
          <a:stretch>
            <a:fillRect/>
          </a:stretch>
        </p:blipFill>
        <p:spPr>
          <a:xfrm>
            <a:off x="1089324" y="1600200"/>
            <a:ext cx="6965352" cy="4530725"/>
          </a:xfrm>
        </p:spPr>
      </p:pic>
      <p:pic>
        <p:nvPicPr>
          <p:cNvPr id="28" name="Picture 27" descr="map3.png"/>
          <p:cNvPicPr>
            <a:picLocks noChangeAspect="1"/>
          </p:cNvPicPr>
          <p:nvPr/>
        </p:nvPicPr>
        <p:blipFill>
          <a:blip r:embed="rId3" cstate="print"/>
          <a:stretch>
            <a:fillRect/>
          </a:stretch>
        </p:blipFill>
        <p:spPr>
          <a:xfrm>
            <a:off x="381000" y="1600200"/>
            <a:ext cx="8410240" cy="52578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smtClean="0"/>
              <a:t>Take home messages</a:t>
            </a:r>
            <a:endParaRPr lang="en-US" dirty="0"/>
          </a:p>
        </p:txBody>
      </p:sp>
      <p:sp>
        <p:nvSpPr>
          <p:cNvPr id="3" name="Content Placeholder 2"/>
          <p:cNvSpPr>
            <a:spLocks noGrp="1"/>
          </p:cNvSpPr>
          <p:nvPr>
            <p:ph idx="1"/>
          </p:nvPr>
        </p:nvSpPr>
        <p:spPr>
          <a:xfrm>
            <a:off x="152400" y="1600200"/>
            <a:ext cx="8839200" cy="4530725"/>
          </a:xfrm>
        </p:spPr>
        <p:txBody>
          <a:bodyPr/>
          <a:lstStyle/>
          <a:p>
            <a:pPr>
              <a:defRPr/>
            </a:pPr>
            <a:r>
              <a:rPr lang="en-US" sz="2800" dirty="0" smtClean="0"/>
              <a:t>Climate is impacting butterfly populations</a:t>
            </a:r>
          </a:p>
          <a:p>
            <a:pPr>
              <a:defRPr/>
            </a:pPr>
            <a:r>
              <a:rPr lang="en-US" sz="2800" dirty="0" smtClean="0"/>
              <a:t>Using models that link physiological tolerance data to large-scale distributions is a powerful way to tease out the complex interactions between climate and ecology</a:t>
            </a:r>
          </a:p>
          <a:p>
            <a:pPr>
              <a:defRPr/>
            </a:pPr>
            <a:r>
              <a:rPr lang="en-US" sz="2800" dirty="0" smtClean="0"/>
              <a:t>We could not possibly explore these questions in a rigorous way without a data stream from dedicated citizen-science networks, so public participation in scientific research is CRUCIAL to answer the most relevant questions in today’s world.</a:t>
            </a:r>
          </a:p>
          <a:p>
            <a:pPr>
              <a:defRPr/>
            </a:pPr>
            <a:r>
              <a:rPr lang="en-US" sz="2800" dirty="0" smtClean="0"/>
              <a:t>So THANK YOU!!!</a:t>
            </a:r>
            <a:endParaRPr lang="en-US"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8" name="Rectangle 4"/>
          <p:cNvSpPr>
            <a:spLocks noGrp="1" noChangeArrowheads="1"/>
          </p:cNvSpPr>
          <p:nvPr>
            <p:ph type="title"/>
          </p:nvPr>
        </p:nvSpPr>
        <p:spPr>
          <a:xfrm>
            <a:off x="457200" y="277813"/>
            <a:ext cx="8229600" cy="560387"/>
          </a:xfrm>
        </p:spPr>
        <p:txBody>
          <a:bodyPr/>
          <a:lstStyle/>
          <a:p>
            <a:pPr eaLnBrk="1" hangingPunct="1">
              <a:defRPr/>
            </a:pPr>
            <a:r>
              <a:rPr lang="en-US" sz="4000" dirty="0" smtClean="0"/>
              <a:t>Questions?</a:t>
            </a:r>
          </a:p>
        </p:txBody>
      </p:sp>
      <p:pic>
        <p:nvPicPr>
          <p:cNvPr id="47107" name="Picture 5" descr="AZSISTER"/>
          <p:cNvPicPr>
            <a:picLocks noChangeAspect="1" noChangeArrowheads="1"/>
          </p:cNvPicPr>
          <p:nvPr/>
        </p:nvPicPr>
        <p:blipFill>
          <a:blip r:embed="rId3" cstate="print"/>
          <a:srcRect/>
          <a:stretch>
            <a:fillRect/>
          </a:stretch>
        </p:blipFill>
        <p:spPr bwMode="auto">
          <a:xfrm>
            <a:off x="457200" y="990600"/>
            <a:ext cx="813435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butterfly life cycle.jpg"/>
          <p:cNvPicPr>
            <a:picLocks noChangeAspect="1"/>
          </p:cNvPicPr>
          <p:nvPr/>
        </p:nvPicPr>
        <p:blipFill>
          <a:blip r:embed="rId2" cstate="print"/>
          <a:stretch>
            <a:fillRect/>
          </a:stretch>
        </p:blipFill>
        <p:spPr>
          <a:xfrm>
            <a:off x="762000" y="3276600"/>
            <a:ext cx="2563701" cy="2930652"/>
          </a:xfrm>
          <a:prstGeom prst="rect">
            <a:avLst/>
          </a:prstGeom>
        </p:spPr>
      </p:pic>
      <p:pic>
        <p:nvPicPr>
          <p:cNvPr id="9218" name="Picture 30"/>
          <p:cNvPicPr>
            <a:picLocks noChangeAspect="1" noChangeArrowheads="1"/>
          </p:cNvPicPr>
          <p:nvPr/>
        </p:nvPicPr>
        <p:blipFill>
          <a:blip r:embed="rId3" cstate="print"/>
          <a:srcRect/>
          <a:stretch>
            <a:fillRect/>
          </a:stretch>
        </p:blipFill>
        <p:spPr bwMode="auto">
          <a:xfrm>
            <a:off x="4343400" y="3886200"/>
            <a:ext cx="4598988" cy="2767013"/>
          </a:xfrm>
          <a:prstGeom prst="rect">
            <a:avLst/>
          </a:prstGeom>
          <a:noFill/>
          <a:ln w="9525" algn="ctr">
            <a:noFill/>
            <a:miter lim="800000"/>
            <a:headEnd/>
            <a:tailEnd/>
          </a:ln>
        </p:spPr>
      </p:pic>
      <p:sp>
        <p:nvSpPr>
          <p:cNvPr id="2" name="Title 1"/>
          <p:cNvSpPr>
            <a:spLocks noGrp="1"/>
          </p:cNvSpPr>
          <p:nvPr>
            <p:ph type="title"/>
          </p:nvPr>
        </p:nvSpPr>
        <p:spPr>
          <a:xfrm>
            <a:off x="381000" y="0"/>
            <a:ext cx="8229600" cy="788988"/>
          </a:xfrm>
        </p:spPr>
        <p:txBody>
          <a:bodyPr/>
          <a:lstStyle/>
          <a:p>
            <a:pPr>
              <a:defRPr/>
            </a:pPr>
            <a:r>
              <a:rPr lang="en-US" sz="4000" dirty="0" smtClean="0"/>
              <a:t>Growing Degree Days (GDD)</a:t>
            </a:r>
            <a:endParaRPr lang="en-US" sz="4000" dirty="0"/>
          </a:p>
        </p:txBody>
      </p:sp>
      <p:sp>
        <p:nvSpPr>
          <p:cNvPr id="9220" name="TextBox 4"/>
          <p:cNvSpPr txBox="1">
            <a:spLocks noChangeArrowheads="1"/>
          </p:cNvSpPr>
          <p:nvPr/>
        </p:nvSpPr>
        <p:spPr bwMode="auto">
          <a:xfrm>
            <a:off x="0" y="762000"/>
            <a:ext cx="4572000" cy="2062103"/>
          </a:xfrm>
          <a:prstGeom prst="rect">
            <a:avLst/>
          </a:prstGeom>
          <a:noFill/>
          <a:ln w="9525">
            <a:noFill/>
            <a:miter lim="800000"/>
            <a:headEnd/>
            <a:tailEnd/>
          </a:ln>
        </p:spPr>
        <p:txBody>
          <a:bodyPr>
            <a:spAutoFit/>
          </a:bodyPr>
          <a:lstStyle/>
          <a:p>
            <a:pPr algn="l">
              <a:buFont typeface="Arial" charset="0"/>
              <a:buChar char="•"/>
            </a:pPr>
            <a:r>
              <a:rPr lang="en-US" sz="1600" dirty="0"/>
              <a:t> Growing degree days are used to estimate the amount of thermal energy available for growth. </a:t>
            </a:r>
          </a:p>
          <a:p>
            <a:pPr algn="l">
              <a:buFont typeface="Arial" charset="0"/>
              <a:buChar char="•"/>
            </a:pPr>
            <a:r>
              <a:rPr lang="en-US" sz="1600" dirty="0" smtClean="0"/>
              <a:t>A </a:t>
            </a:r>
            <a:r>
              <a:rPr lang="en-US" sz="1600" dirty="0"/>
              <a:t>minimum temperature at which growth can begin is determined (</a:t>
            </a:r>
            <a:r>
              <a:rPr lang="en-US" sz="1600" dirty="0" err="1"/>
              <a:t>DZmin</a:t>
            </a:r>
            <a:r>
              <a:rPr lang="en-US" sz="1600" dirty="0"/>
              <a:t>), and each degree above that is considered a “degree day”</a:t>
            </a:r>
          </a:p>
          <a:p>
            <a:pPr lvl="1" algn="l">
              <a:buFont typeface="Arial" charset="0"/>
              <a:buChar char="•"/>
            </a:pPr>
            <a:r>
              <a:rPr lang="en-US" sz="1600" dirty="0"/>
              <a:t> In some cases, a maximum temperature is set (</a:t>
            </a:r>
            <a:r>
              <a:rPr lang="en-US" sz="1600" dirty="0" err="1"/>
              <a:t>DZmax</a:t>
            </a:r>
            <a:r>
              <a:rPr lang="en-US" sz="1600" dirty="0"/>
              <a:t>) after which degree days are no longer accumulated </a:t>
            </a:r>
          </a:p>
        </p:txBody>
      </p:sp>
      <p:sp>
        <p:nvSpPr>
          <p:cNvPr id="9222" name="TextBox 21"/>
          <p:cNvSpPr txBox="1">
            <a:spLocks noChangeArrowheads="1"/>
          </p:cNvSpPr>
          <p:nvPr/>
        </p:nvSpPr>
        <p:spPr bwMode="auto">
          <a:xfrm>
            <a:off x="6400800" y="4419600"/>
            <a:ext cx="515938" cy="276225"/>
          </a:xfrm>
          <a:prstGeom prst="rect">
            <a:avLst/>
          </a:prstGeom>
          <a:solidFill>
            <a:schemeClr val="tx1"/>
          </a:solidFill>
          <a:ln w="9525">
            <a:noFill/>
            <a:miter lim="800000"/>
            <a:headEnd/>
            <a:tailEnd/>
          </a:ln>
        </p:spPr>
        <p:txBody>
          <a:bodyPr wrap="none">
            <a:spAutoFit/>
          </a:bodyPr>
          <a:lstStyle/>
          <a:p>
            <a:r>
              <a:rPr lang="en-US" sz="1200">
                <a:solidFill>
                  <a:srgbClr val="002060"/>
                </a:solidFill>
                <a:latin typeface="Arial" charset="0"/>
                <a:cs typeface="Arial" charset="0"/>
              </a:rPr>
              <a:t>June</a:t>
            </a:r>
          </a:p>
        </p:txBody>
      </p:sp>
      <p:sp>
        <p:nvSpPr>
          <p:cNvPr id="9223" name="TextBox 22"/>
          <p:cNvSpPr txBox="1">
            <a:spLocks noChangeArrowheads="1"/>
          </p:cNvSpPr>
          <p:nvPr/>
        </p:nvSpPr>
        <p:spPr bwMode="auto">
          <a:xfrm>
            <a:off x="5715000" y="5334000"/>
            <a:ext cx="423863" cy="276225"/>
          </a:xfrm>
          <a:prstGeom prst="rect">
            <a:avLst/>
          </a:prstGeom>
          <a:solidFill>
            <a:schemeClr val="tx1"/>
          </a:solidFill>
          <a:ln w="9525">
            <a:noFill/>
            <a:miter lim="800000"/>
            <a:headEnd/>
            <a:tailEnd/>
          </a:ln>
        </p:spPr>
        <p:txBody>
          <a:bodyPr wrap="none">
            <a:spAutoFit/>
          </a:bodyPr>
          <a:lstStyle/>
          <a:p>
            <a:r>
              <a:rPr lang="en-US" sz="1200">
                <a:solidFill>
                  <a:srgbClr val="002060"/>
                </a:solidFill>
                <a:latin typeface="Arial" charset="0"/>
                <a:cs typeface="Arial" charset="0"/>
              </a:rPr>
              <a:t>Apr</a:t>
            </a:r>
          </a:p>
        </p:txBody>
      </p:sp>
      <p:sp>
        <p:nvSpPr>
          <p:cNvPr id="9224" name="TextBox 23"/>
          <p:cNvSpPr txBox="1">
            <a:spLocks noChangeArrowheads="1"/>
          </p:cNvSpPr>
          <p:nvPr/>
        </p:nvSpPr>
        <p:spPr bwMode="auto">
          <a:xfrm>
            <a:off x="6954838" y="4265613"/>
            <a:ext cx="425450" cy="277812"/>
          </a:xfrm>
          <a:prstGeom prst="rect">
            <a:avLst/>
          </a:prstGeom>
          <a:solidFill>
            <a:schemeClr val="tx1"/>
          </a:solidFill>
          <a:ln w="9525">
            <a:noFill/>
            <a:miter lim="800000"/>
            <a:headEnd/>
            <a:tailEnd/>
          </a:ln>
        </p:spPr>
        <p:txBody>
          <a:bodyPr wrap="none">
            <a:spAutoFit/>
          </a:bodyPr>
          <a:lstStyle/>
          <a:p>
            <a:r>
              <a:rPr lang="en-US" sz="1200">
                <a:solidFill>
                  <a:srgbClr val="002060"/>
                </a:solidFill>
                <a:latin typeface="Arial" charset="0"/>
                <a:cs typeface="Arial" charset="0"/>
              </a:rPr>
              <a:t>Oct</a:t>
            </a:r>
          </a:p>
        </p:txBody>
      </p:sp>
      <p:cxnSp>
        <p:nvCxnSpPr>
          <p:cNvPr id="9225" name="Straight Arrow Connector 25"/>
          <p:cNvCxnSpPr>
            <a:cxnSpLocks noChangeShapeType="1"/>
          </p:cNvCxnSpPr>
          <p:nvPr/>
        </p:nvCxnSpPr>
        <p:spPr bwMode="auto">
          <a:xfrm rot="5400000">
            <a:off x="5830094" y="5752306"/>
            <a:ext cx="228600" cy="1588"/>
          </a:xfrm>
          <a:prstGeom prst="straightConnector1">
            <a:avLst/>
          </a:prstGeom>
          <a:noFill/>
          <a:ln w="9525" algn="ctr">
            <a:solidFill>
              <a:srgbClr val="000000"/>
            </a:solidFill>
            <a:round/>
            <a:headEnd/>
            <a:tailEnd type="arrow" w="med" len="med"/>
          </a:ln>
        </p:spPr>
      </p:cxnSp>
      <p:cxnSp>
        <p:nvCxnSpPr>
          <p:cNvPr id="9226" name="Straight Arrow Connector 28"/>
          <p:cNvCxnSpPr>
            <a:cxnSpLocks noChangeShapeType="1"/>
          </p:cNvCxnSpPr>
          <p:nvPr/>
        </p:nvCxnSpPr>
        <p:spPr bwMode="auto">
          <a:xfrm rot="5400000">
            <a:off x="6287294" y="5066506"/>
            <a:ext cx="685800" cy="1588"/>
          </a:xfrm>
          <a:prstGeom prst="straightConnector1">
            <a:avLst/>
          </a:prstGeom>
          <a:noFill/>
          <a:ln w="9525" algn="ctr">
            <a:solidFill>
              <a:srgbClr val="000000"/>
            </a:solidFill>
            <a:round/>
            <a:headEnd/>
            <a:tailEnd type="arrow" w="med" len="med"/>
          </a:ln>
        </p:spPr>
      </p:cxnSp>
      <p:cxnSp>
        <p:nvCxnSpPr>
          <p:cNvPr id="9227" name="Straight Arrow Connector 29"/>
          <p:cNvCxnSpPr>
            <a:cxnSpLocks noChangeShapeType="1"/>
          </p:cNvCxnSpPr>
          <p:nvPr/>
        </p:nvCxnSpPr>
        <p:spPr bwMode="auto">
          <a:xfrm rot="5400000">
            <a:off x="7223919" y="4510881"/>
            <a:ext cx="228600" cy="1588"/>
          </a:xfrm>
          <a:prstGeom prst="straightConnector1">
            <a:avLst/>
          </a:prstGeom>
          <a:noFill/>
          <a:ln w="9525" algn="ctr">
            <a:solidFill>
              <a:srgbClr val="000000"/>
            </a:solidFill>
            <a:round/>
            <a:headEnd/>
            <a:tailEnd type="arrow" w="med" len="med"/>
          </a:ln>
        </p:spPr>
      </p:cxnSp>
      <p:grpSp>
        <p:nvGrpSpPr>
          <p:cNvPr id="33" name="Group 32"/>
          <p:cNvGrpSpPr/>
          <p:nvPr/>
        </p:nvGrpSpPr>
        <p:grpSpPr>
          <a:xfrm>
            <a:off x="4495800" y="838200"/>
            <a:ext cx="4321175" cy="2600533"/>
            <a:chOff x="4495800" y="838200"/>
            <a:chExt cx="4321175" cy="2600533"/>
          </a:xfrm>
        </p:grpSpPr>
        <p:pic>
          <p:nvPicPr>
            <p:cNvPr id="21" name="Picture 3"/>
            <p:cNvPicPr>
              <a:picLocks noChangeAspect="1" noChangeArrowheads="1"/>
            </p:cNvPicPr>
            <p:nvPr/>
          </p:nvPicPr>
          <p:blipFill>
            <a:blip r:embed="rId4" cstate="print"/>
            <a:srcRect/>
            <a:stretch>
              <a:fillRect/>
            </a:stretch>
          </p:blipFill>
          <p:spPr bwMode="auto">
            <a:xfrm>
              <a:off x="4495800" y="838200"/>
              <a:ext cx="4321175" cy="2600533"/>
            </a:xfrm>
            <a:prstGeom prst="rect">
              <a:avLst/>
            </a:prstGeom>
            <a:noFill/>
            <a:ln w="9525" algn="ctr">
              <a:noFill/>
              <a:miter lim="800000"/>
              <a:headEnd/>
              <a:tailEnd/>
            </a:ln>
          </p:spPr>
        </p:pic>
        <p:sp>
          <p:nvSpPr>
            <p:cNvPr id="22" name="TextBox 22"/>
            <p:cNvSpPr txBox="1">
              <a:spLocks noChangeArrowheads="1"/>
            </p:cNvSpPr>
            <p:nvPr/>
          </p:nvSpPr>
          <p:spPr bwMode="auto">
            <a:xfrm>
              <a:off x="5257800" y="1752600"/>
              <a:ext cx="1059067" cy="392459"/>
            </a:xfrm>
            <a:prstGeom prst="rect">
              <a:avLst/>
            </a:prstGeom>
            <a:solidFill>
              <a:schemeClr val="tx1"/>
            </a:solidFill>
            <a:ln w="9525">
              <a:noFill/>
              <a:miter lim="800000"/>
              <a:headEnd/>
              <a:tailEnd/>
            </a:ln>
          </p:spPr>
          <p:txBody>
            <a:bodyPr>
              <a:spAutoFit/>
            </a:bodyPr>
            <a:lstStyle/>
            <a:p>
              <a:r>
                <a:rPr lang="en-US" sz="1200" dirty="0" err="1">
                  <a:solidFill>
                    <a:srgbClr val="002060"/>
                  </a:solidFill>
                  <a:latin typeface="Arial" charset="0"/>
                  <a:cs typeface="Arial" charset="0"/>
                </a:rPr>
                <a:t>DZmin</a:t>
              </a:r>
              <a:r>
                <a:rPr lang="en-US" sz="1200" dirty="0">
                  <a:solidFill>
                    <a:srgbClr val="002060"/>
                  </a:solidFill>
                  <a:latin typeface="Arial" charset="0"/>
                  <a:cs typeface="Arial" charset="0"/>
                </a:rPr>
                <a:t> = 11.5C (52.7F)</a:t>
              </a:r>
            </a:p>
          </p:txBody>
        </p:sp>
        <p:cxnSp>
          <p:nvCxnSpPr>
            <p:cNvPr id="23" name="Straight Arrow Connector 25"/>
            <p:cNvCxnSpPr>
              <a:cxnSpLocks noChangeShapeType="1"/>
            </p:cNvCxnSpPr>
            <p:nvPr/>
          </p:nvCxnSpPr>
          <p:spPr bwMode="auto">
            <a:xfrm rot="5400000">
              <a:off x="5566187" y="2490016"/>
              <a:ext cx="327001" cy="1350"/>
            </a:xfrm>
            <a:prstGeom prst="straightConnector1">
              <a:avLst/>
            </a:prstGeom>
            <a:noFill/>
            <a:ln w="9525" algn="ctr">
              <a:solidFill>
                <a:srgbClr val="000000"/>
              </a:solidFill>
              <a:round/>
              <a:headEnd/>
              <a:tailEnd type="arrow" w="med" len="med"/>
            </a:ln>
          </p:spPr>
        </p:cxnSp>
        <p:sp>
          <p:nvSpPr>
            <p:cNvPr id="24" name="TextBox 22"/>
            <p:cNvSpPr txBox="1">
              <a:spLocks noChangeArrowheads="1"/>
            </p:cNvSpPr>
            <p:nvPr/>
          </p:nvSpPr>
          <p:spPr bwMode="auto">
            <a:xfrm>
              <a:off x="6996515" y="2140766"/>
              <a:ext cx="1048761" cy="392459"/>
            </a:xfrm>
            <a:prstGeom prst="rect">
              <a:avLst/>
            </a:prstGeom>
            <a:solidFill>
              <a:schemeClr val="tx1"/>
            </a:solidFill>
            <a:ln w="9525">
              <a:noFill/>
              <a:miter lim="800000"/>
              <a:headEnd/>
              <a:tailEnd/>
            </a:ln>
          </p:spPr>
          <p:txBody>
            <a:bodyPr>
              <a:spAutoFit/>
            </a:bodyPr>
            <a:lstStyle/>
            <a:p>
              <a:r>
                <a:rPr lang="en-US" sz="1200">
                  <a:solidFill>
                    <a:srgbClr val="002060"/>
                  </a:solidFill>
                  <a:latin typeface="Arial" charset="0"/>
                  <a:cs typeface="Arial" charset="0"/>
                </a:rPr>
                <a:t>DZmax = 33C (91.4F)</a:t>
              </a:r>
            </a:p>
          </p:txBody>
        </p:sp>
        <p:cxnSp>
          <p:nvCxnSpPr>
            <p:cNvPr id="25" name="Straight Arrow Connector 25"/>
            <p:cNvCxnSpPr>
              <a:cxnSpLocks noChangeShapeType="1"/>
            </p:cNvCxnSpPr>
            <p:nvPr/>
          </p:nvCxnSpPr>
          <p:spPr bwMode="auto">
            <a:xfrm rot="5400000" flipH="1" flipV="1">
              <a:off x="7296216" y="1851286"/>
              <a:ext cx="458796" cy="4451"/>
            </a:xfrm>
            <a:prstGeom prst="straightConnector1">
              <a:avLst/>
            </a:prstGeom>
            <a:noFill/>
            <a:ln w="9525" algn="ctr">
              <a:solidFill>
                <a:srgbClr val="000000"/>
              </a:solidFill>
              <a:round/>
              <a:headEnd/>
              <a:tailEnd type="arrow" w="med" len="med"/>
            </a:ln>
          </p:spPr>
        </p:cxnSp>
        <p:sp>
          <p:nvSpPr>
            <p:cNvPr id="26" name="Rectangle 14"/>
            <p:cNvSpPr>
              <a:spLocks noChangeArrowheads="1"/>
            </p:cNvSpPr>
            <p:nvPr/>
          </p:nvSpPr>
          <p:spPr bwMode="auto">
            <a:xfrm>
              <a:off x="8351991" y="1487532"/>
              <a:ext cx="342616" cy="1489874"/>
            </a:xfrm>
            <a:prstGeom prst="rect">
              <a:avLst/>
            </a:prstGeom>
            <a:solidFill>
              <a:schemeClr val="tx1"/>
            </a:solidFill>
            <a:ln w="9525" algn="ctr">
              <a:noFill/>
              <a:round/>
              <a:headEnd/>
              <a:tailEnd/>
            </a:ln>
          </p:spPr>
          <p:txBody>
            <a:bodyPr wrap="none" anchor="ctr"/>
            <a:lstStyle/>
            <a:p>
              <a:endParaRPr lang="en-US"/>
            </a:p>
          </p:txBody>
        </p:sp>
        <p:cxnSp>
          <p:nvCxnSpPr>
            <p:cNvPr id="27" name="Straight Connector 16"/>
            <p:cNvCxnSpPr>
              <a:cxnSpLocks noChangeShapeType="1"/>
            </p:cNvCxnSpPr>
            <p:nvPr/>
          </p:nvCxnSpPr>
          <p:spPr bwMode="auto">
            <a:xfrm rot="5400000">
              <a:off x="7784607" y="2131402"/>
              <a:ext cx="1114479" cy="0"/>
            </a:xfrm>
            <a:prstGeom prst="line">
              <a:avLst/>
            </a:prstGeom>
            <a:noFill/>
            <a:ln w="28575" algn="ctr">
              <a:solidFill>
                <a:srgbClr val="C00000"/>
              </a:solidFill>
              <a:round/>
              <a:headEnd/>
              <a:tailEnd/>
            </a:ln>
          </p:spPr>
        </p:cxnSp>
        <p:sp>
          <p:nvSpPr>
            <p:cNvPr id="28" name="TextBox 18"/>
            <p:cNvSpPr txBox="1">
              <a:spLocks noChangeArrowheads="1"/>
            </p:cNvSpPr>
            <p:nvPr/>
          </p:nvSpPr>
          <p:spPr bwMode="auto">
            <a:xfrm>
              <a:off x="8230380" y="1287737"/>
              <a:ext cx="255099" cy="313967"/>
            </a:xfrm>
            <a:prstGeom prst="rect">
              <a:avLst/>
            </a:prstGeom>
            <a:noFill/>
            <a:ln w="9525">
              <a:noFill/>
              <a:miter lim="800000"/>
              <a:headEnd/>
              <a:tailEnd/>
            </a:ln>
          </p:spPr>
          <p:txBody>
            <a:bodyPr wrap="none">
              <a:spAutoFit/>
            </a:bodyPr>
            <a:lstStyle/>
            <a:p>
              <a:r>
                <a:rPr lang="en-US" b="1">
                  <a:solidFill>
                    <a:srgbClr val="C00000"/>
                  </a:solidFill>
                </a:rPr>
                <a:t>?</a:t>
              </a:r>
            </a:p>
          </p:txBody>
        </p:sp>
      </p:grpSp>
      <p:sp>
        <p:nvSpPr>
          <p:cNvPr id="31" name="TextBox 22"/>
          <p:cNvSpPr txBox="1">
            <a:spLocks noChangeArrowheads="1"/>
          </p:cNvSpPr>
          <p:nvPr/>
        </p:nvSpPr>
        <p:spPr bwMode="auto">
          <a:xfrm>
            <a:off x="1447800" y="4343400"/>
            <a:ext cx="1059067" cy="646331"/>
          </a:xfrm>
          <a:prstGeom prst="rect">
            <a:avLst/>
          </a:prstGeom>
          <a:solidFill>
            <a:schemeClr val="tx1"/>
          </a:solidFill>
          <a:ln w="9525">
            <a:noFill/>
            <a:miter lim="800000"/>
            <a:headEnd/>
            <a:tailEnd/>
          </a:ln>
        </p:spPr>
        <p:txBody>
          <a:bodyPr>
            <a:spAutoFit/>
          </a:bodyPr>
          <a:lstStyle/>
          <a:p>
            <a:r>
              <a:rPr lang="en-US" sz="1200" b="1" dirty="0" smtClean="0">
                <a:solidFill>
                  <a:srgbClr val="002060"/>
                </a:solidFill>
                <a:latin typeface="Arial" charset="0"/>
                <a:cs typeface="Arial" charset="0"/>
              </a:rPr>
              <a:t>Total GDD required:</a:t>
            </a:r>
          </a:p>
          <a:p>
            <a:r>
              <a:rPr lang="en-US" sz="1200" b="1" dirty="0" smtClean="0">
                <a:solidFill>
                  <a:srgbClr val="002060"/>
                </a:solidFill>
                <a:latin typeface="Arial" charset="0"/>
                <a:cs typeface="Arial" charset="0"/>
              </a:rPr>
              <a:t>~323DD</a:t>
            </a:r>
            <a:endParaRPr lang="en-US" sz="1200" b="1" dirty="0">
              <a:solidFill>
                <a:srgbClr val="002060"/>
              </a:solidFill>
              <a:latin typeface="Arial" charset="0"/>
              <a:cs typeface="Arial" charset="0"/>
            </a:endParaRPr>
          </a:p>
        </p:txBody>
      </p:sp>
      <p:sp>
        <p:nvSpPr>
          <p:cNvPr id="34" name="TextBox 33"/>
          <p:cNvSpPr txBox="1"/>
          <p:nvPr/>
        </p:nvSpPr>
        <p:spPr>
          <a:xfrm>
            <a:off x="1600200" y="2895600"/>
            <a:ext cx="1409360" cy="369332"/>
          </a:xfrm>
          <a:prstGeom prst="rect">
            <a:avLst/>
          </a:prstGeom>
          <a:noFill/>
        </p:spPr>
        <p:txBody>
          <a:bodyPr wrap="none" rtlCol="0">
            <a:spAutoFit/>
          </a:bodyPr>
          <a:lstStyle/>
          <a:p>
            <a:r>
              <a:rPr lang="en-US" i="1" dirty="0" err="1" smtClean="0"/>
              <a:t>Zalucki</a:t>
            </a:r>
            <a:r>
              <a:rPr lang="en-US" i="1" dirty="0" smtClean="0"/>
              <a:t> 1982</a:t>
            </a:r>
            <a:endParaRPr lang="en-US" i="1" dirty="0"/>
          </a:p>
        </p:txBody>
      </p:sp>
      <p:sp>
        <p:nvSpPr>
          <p:cNvPr id="35" name="TextBox 34"/>
          <p:cNvSpPr txBox="1"/>
          <p:nvPr/>
        </p:nvSpPr>
        <p:spPr>
          <a:xfrm>
            <a:off x="3276600" y="3657600"/>
            <a:ext cx="748923" cy="369332"/>
          </a:xfrm>
          <a:prstGeom prst="rect">
            <a:avLst/>
          </a:prstGeom>
          <a:noFill/>
        </p:spPr>
        <p:txBody>
          <a:bodyPr wrap="none" rtlCol="0">
            <a:spAutoFit/>
          </a:bodyPr>
          <a:lstStyle/>
          <a:p>
            <a:r>
              <a:rPr lang="en-US" dirty="0" smtClean="0"/>
              <a:t>44DD</a:t>
            </a:r>
            <a:endParaRPr lang="en-US" dirty="0"/>
          </a:p>
        </p:txBody>
      </p:sp>
      <p:sp>
        <p:nvSpPr>
          <p:cNvPr id="36" name="TextBox 35"/>
          <p:cNvSpPr txBox="1"/>
          <p:nvPr/>
        </p:nvSpPr>
        <p:spPr>
          <a:xfrm>
            <a:off x="3276600" y="4191000"/>
            <a:ext cx="748923" cy="369332"/>
          </a:xfrm>
          <a:prstGeom prst="rect">
            <a:avLst/>
          </a:prstGeom>
          <a:noFill/>
        </p:spPr>
        <p:txBody>
          <a:bodyPr wrap="none" rtlCol="0">
            <a:spAutoFit/>
          </a:bodyPr>
          <a:lstStyle/>
          <a:p>
            <a:r>
              <a:rPr lang="en-US" dirty="0" smtClean="0"/>
              <a:t>31DD</a:t>
            </a:r>
            <a:endParaRPr lang="en-US" dirty="0"/>
          </a:p>
        </p:txBody>
      </p:sp>
      <p:sp>
        <p:nvSpPr>
          <p:cNvPr id="37" name="TextBox 36"/>
          <p:cNvSpPr txBox="1"/>
          <p:nvPr/>
        </p:nvSpPr>
        <p:spPr>
          <a:xfrm>
            <a:off x="3276600" y="4876800"/>
            <a:ext cx="748923" cy="369332"/>
          </a:xfrm>
          <a:prstGeom prst="rect">
            <a:avLst/>
          </a:prstGeom>
          <a:noFill/>
        </p:spPr>
        <p:txBody>
          <a:bodyPr wrap="none" rtlCol="0">
            <a:spAutoFit/>
          </a:bodyPr>
          <a:lstStyle/>
          <a:p>
            <a:r>
              <a:rPr lang="en-US" dirty="0" smtClean="0"/>
              <a:t>27DD</a:t>
            </a:r>
            <a:endParaRPr lang="en-US" dirty="0"/>
          </a:p>
        </p:txBody>
      </p:sp>
      <p:sp>
        <p:nvSpPr>
          <p:cNvPr id="38" name="TextBox 37"/>
          <p:cNvSpPr txBox="1"/>
          <p:nvPr/>
        </p:nvSpPr>
        <p:spPr>
          <a:xfrm>
            <a:off x="3276600" y="5562600"/>
            <a:ext cx="748923" cy="369332"/>
          </a:xfrm>
          <a:prstGeom prst="rect">
            <a:avLst/>
          </a:prstGeom>
          <a:noFill/>
        </p:spPr>
        <p:txBody>
          <a:bodyPr wrap="none" rtlCol="0">
            <a:spAutoFit/>
          </a:bodyPr>
          <a:lstStyle/>
          <a:p>
            <a:r>
              <a:rPr lang="en-US" dirty="0" smtClean="0"/>
              <a:t>25DD</a:t>
            </a:r>
            <a:endParaRPr lang="en-US" dirty="0"/>
          </a:p>
        </p:txBody>
      </p:sp>
      <p:sp>
        <p:nvSpPr>
          <p:cNvPr id="39" name="TextBox 38"/>
          <p:cNvSpPr txBox="1"/>
          <p:nvPr/>
        </p:nvSpPr>
        <p:spPr>
          <a:xfrm>
            <a:off x="1524000" y="6248400"/>
            <a:ext cx="748923" cy="369332"/>
          </a:xfrm>
          <a:prstGeom prst="rect">
            <a:avLst/>
          </a:prstGeom>
          <a:noFill/>
        </p:spPr>
        <p:txBody>
          <a:bodyPr wrap="none" rtlCol="0">
            <a:spAutoFit/>
          </a:bodyPr>
          <a:lstStyle/>
          <a:p>
            <a:r>
              <a:rPr lang="en-US" dirty="0" smtClean="0"/>
              <a:t>34DD</a:t>
            </a:r>
            <a:endParaRPr lang="en-US" dirty="0"/>
          </a:p>
        </p:txBody>
      </p:sp>
      <p:sp>
        <p:nvSpPr>
          <p:cNvPr id="40" name="TextBox 39"/>
          <p:cNvSpPr txBox="1"/>
          <p:nvPr/>
        </p:nvSpPr>
        <p:spPr>
          <a:xfrm>
            <a:off x="0" y="5486400"/>
            <a:ext cx="748923" cy="369332"/>
          </a:xfrm>
          <a:prstGeom prst="rect">
            <a:avLst/>
          </a:prstGeom>
          <a:noFill/>
        </p:spPr>
        <p:txBody>
          <a:bodyPr wrap="none" rtlCol="0">
            <a:spAutoFit/>
          </a:bodyPr>
          <a:lstStyle/>
          <a:p>
            <a:r>
              <a:rPr lang="en-US" dirty="0" smtClean="0"/>
              <a:t>58DD</a:t>
            </a:r>
            <a:endParaRPr lang="en-US" dirty="0"/>
          </a:p>
        </p:txBody>
      </p:sp>
      <p:sp>
        <p:nvSpPr>
          <p:cNvPr id="41" name="TextBox 40"/>
          <p:cNvSpPr txBox="1"/>
          <p:nvPr/>
        </p:nvSpPr>
        <p:spPr>
          <a:xfrm>
            <a:off x="-57708" y="4419600"/>
            <a:ext cx="864339" cy="369332"/>
          </a:xfrm>
          <a:prstGeom prst="rect">
            <a:avLst/>
          </a:prstGeom>
          <a:noFill/>
        </p:spPr>
        <p:txBody>
          <a:bodyPr wrap="none" rtlCol="0">
            <a:spAutoFit/>
          </a:bodyPr>
          <a:lstStyle/>
          <a:p>
            <a:r>
              <a:rPr lang="en-US" dirty="0" smtClean="0"/>
              <a:t>104DD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1143000"/>
          </a:xfrm>
        </p:spPr>
        <p:txBody>
          <a:bodyPr/>
          <a:lstStyle/>
          <a:p>
            <a:r>
              <a:rPr lang="en-US" dirty="0" smtClean="0"/>
              <a:t>Goal: Predict current (and future) distributions</a:t>
            </a:r>
            <a:endParaRPr lang="en-US" dirty="0"/>
          </a:p>
        </p:txBody>
      </p:sp>
      <p:sp>
        <p:nvSpPr>
          <p:cNvPr id="3" name="Content Placeholder 2"/>
          <p:cNvSpPr>
            <a:spLocks noGrp="1"/>
          </p:cNvSpPr>
          <p:nvPr>
            <p:ph idx="1"/>
          </p:nvPr>
        </p:nvSpPr>
        <p:spPr>
          <a:xfrm>
            <a:off x="0" y="1371600"/>
            <a:ext cx="9144000" cy="4530725"/>
          </a:xfrm>
        </p:spPr>
        <p:txBody>
          <a:bodyPr/>
          <a:lstStyle/>
          <a:p>
            <a:r>
              <a:rPr lang="en-US" dirty="0" smtClean="0"/>
              <a:t>Take laboratory-measured temperature tolerances to develop GDD calculations</a:t>
            </a:r>
          </a:p>
          <a:p>
            <a:r>
              <a:rPr lang="en-US" dirty="0" smtClean="0"/>
              <a:t>Obtain climate data to estimate number of generations possible within a region of interest</a:t>
            </a:r>
          </a:p>
          <a:p>
            <a:r>
              <a:rPr lang="en-US" dirty="0" smtClean="0"/>
              <a:t>Determine if the predicted range overlaps with the known distribution</a:t>
            </a:r>
          </a:p>
        </p:txBody>
      </p:sp>
      <p:pic>
        <p:nvPicPr>
          <p:cNvPr id="4" name="Picture 5" descr="OregonLab1.jpg"/>
          <p:cNvPicPr>
            <a:picLocks noChangeAspect="1"/>
          </p:cNvPicPr>
          <p:nvPr/>
        </p:nvPicPr>
        <p:blipFill>
          <a:blip r:embed="rId2" cstate="print"/>
          <a:srcRect r="20634"/>
          <a:stretch>
            <a:fillRect/>
          </a:stretch>
        </p:blipFill>
        <p:spPr bwMode="auto">
          <a:xfrm>
            <a:off x="533400" y="4724400"/>
            <a:ext cx="1981200" cy="1872234"/>
          </a:xfrm>
          <a:prstGeom prst="rect">
            <a:avLst/>
          </a:prstGeom>
          <a:noFill/>
          <a:ln w="9525">
            <a:noFill/>
            <a:miter lim="800000"/>
            <a:headEnd/>
            <a:tailEnd/>
          </a:ln>
        </p:spPr>
      </p:pic>
      <p:sp>
        <p:nvSpPr>
          <p:cNvPr id="5" name="TextBox 4"/>
          <p:cNvSpPr txBox="1"/>
          <p:nvPr/>
        </p:nvSpPr>
        <p:spPr>
          <a:xfrm>
            <a:off x="2667000" y="5257800"/>
            <a:ext cx="473206" cy="707886"/>
          </a:xfrm>
          <a:prstGeom prst="rect">
            <a:avLst/>
          </a:prstGeom>
          <a:noFill/>
        </p:spPr>
        <p:txBody>
          <a:bodyPr wrap="none" rtlCol="0">
            <a:spAutoFit/>
          </a:bodyPr>
          <a:lstStyle/>
          <a:p>
            <a:r>
              <a:rPr lang="en-US" sz="4000" b="1" dirty="0" smtClean="0"/>
              <a:t>+</a:t>
            </a:r>
            <a:endParaRPr lang="en-US" sz="4000" b="1" dirty="0"/>
          </a:p>
        </p:txBody>
      </p:sp>
      <p:sp>
        <p:nvSpPr>
          <p:cNvPr id="7" name="TextBox 6"/>
          <p:cNvSpPr txBox="1"/>
          <p:nvPr/>
        </p:nvSpPr>
        <p:spPr>
          <a:xfrm>
            <a:off x="5943600" y="5334000"/>
            <a:ext cx="473206" cy="707886"/>
          </a:xfrm>
          <a:prstGeom prst="rect">
            <a:avLst/>
          </a:prstGeom>
          <a:noFill/>
        </p:spPr>
        <p:txBody>
          <a:bodyPr wrap="none" rtlCol="0">
            <a:spAutoFit/>
          </a:bodyPr>
          <a:lstStyle/>
          <a:p>
            <a:r>
              <a:rPr lang="en-US" sz="4000" b="1" dirty="0" smtClean="0"/>
              <a:t>=</a:t>
            </a:r>
            <a:endParaRPr lang="en-US" sz="4000" b="1" dirty="0"/>
          </a:p>
        </p:txBody>
      </p:sp>
      <p:pic>
        <p:nvPicPr>
          <p:cNvPr id="39938" name="Picture 2" descr="http://s3.amazonaws.com/almanac/intellicast/hitempmap-us.jpg"/>
          <p:cNvPicPr>
            <a:picLocks noChangeAspect="1" noChangeArrowheads="1"/>
          </p:cNvPicPr>
          <p:nvPr/>
        </p:nvPicPr>
        <p:blipFill>
          <a:blip r:embed="rId3" cstate="print"/>
          <a:srcRect/>
          <a:stretch>
            <a:fillRect/>
          </a:stretch>
        </p:blipFill>
        <p:spPr bwMode="auto">
          <a:xfrm>
            <a:off x="3200400" y="4724400"/>
            <a:ext cx="2590800" cy="1797698"/>
          </a:xfrm>
          <a:prstGeom prst="rect">
            <a:avLst/>
          </a:prstGeom>
          <a:noFill/>
        </p:spPr>
      </p:pic>
      <p:pic>
        <p:nvPicPr>
          <p:cNvPr id="10" name="Picture 11" descr="monarch-butterfly.jpg"/>
          <p:cNvPicPr>
            <a:picLocks noChangeAspect="1"/>
          </p:cNvPicPr>
          <p:nvPr/>
        </p:nvPicPr>
        <p:blipFill>
          <a:blip r:embed="rId4" cstate="print"/>
          <a:srcRect/>
          <a:stretch>
            <a:fillRect/>
          </a:stretch>
        </p:blipFill>
        <p:spPr bwMode="auto">
          <a:xfrm>
            <a:off x="6400800" y="4202112"/>
            <a:ext cx="2286000" cy="2655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12787"/>
          </a:xfrm>
        </p:spPr>
        <p:txBody>
          <a:bodyPr/>
          <a:lstStyle/>
          <a:p>
            <a:r>
              <a:rPr lang="en-US" sz="4000" dirty="0" smtClean="0"/>
              <a:t>Building the distribution model</a:t>
            </a:r>
            <a:endParaRPr lang="en-US" sz="4000" dirty="0"/>
          </a:p>
        </p:txBody>
      </p:sp>
      <p:pic>
        <p:nvPicPr>
          <p:cNvPr id="11" name="Picture 5" descr="OregonLab1.jpg"/>
          <p:cNvPicPr>
            <a:picLocks noChangeAspect="1"/>
          </p:cNvPicPr>
          <p:nvPr/>
        </p:nvPicPr>
        <p:blipFill>
          <a:blip r:embed="rId2" cstate="print"/>
          <a:srcRect r="20634"/>
          <a:stretch>
            <a:fillRect/>
          </a:stretch>
        </p:blipFill>
        <p:spPr bwMode="auto">
          <a:xfrm>
            <a:off x="609600" y="838200"/>
            <a:ext cx="2015873" cy="1905000"/>
          </a:xfrm>
          <a:prstGeom prst="rect">
            <a:avLst/>
          </a:prstGeom>
          <a:noFill/>
          <a:ln w="9525">
            <a:noFill/>
            <a:miter lim="800000"/>
            <a:headEnd/>
            <a:tailEnd/>
          </a:ln>
        </p:spPr>
      </p:pic>
      <p:sp>
        <p:nvSpPr>
          <p:cNvPr id="12" name="TextBox 11"/>
          <p:cNvSpPr txBox="1"/>
          <p:nvPr/>
        </p:nvSpPr>
        <p:spPr>
          <a:xfrm>
            <a:off x="2895600" y="838200"/>
            <a:ext cx="5943600" cy="1938992"/>
          </a:xfrm>
          <a:prstGeom prst="rect">
            <a:avLst/>
          </a:prstGeom>
          <a:noFill/>
        </p:spPr>
        <p:txBody>
          <a:bodyPr wrap="square" rtlCol="0">
            <a:spAutoFit/>
          </a:bodyPr>
          <a:lstStyle/>
          <a:p>
            <a:pPr algn="l"/>
            <a:r>
              <a:rPr lang="en-US" sz="2400" dirty="0" smtClean="0"/>
              <a:t>Take laboratory-measured temperature tolerances and intersect with spatial patterns of heat accumulation throughout eastern North America to predict number of generations that could be produced in spring and summer</a:t>
            </a:r>
            <a:endParaRPr lang="en-US" sz="2400" dirty="0"/>
          </a:p>
        </p:txBody>
      </p:sp>
      <p:pic>
        <p:nvPicPr>
          <p:cNvPr id="14" name="Picture 3"/>
          <p:cNvPicPr>
            <a:picLocks noChangeAspect="1" noChangeArrowheads="1"/>
          </p:cNvPicPr>
          <p:nvPr/>
        </p:nvPicPr>
        <p:blipFill>
          <a:blip r:embed="rId3" cstate="print"/>
          <a:srcRect l="49374" t="24001" r="7500" b="23138"/>
          <a:stretch>
            <a:fillRect/>
          </a:stretch>
        </p:blipFill>
        <p:spPr bwMode="auto">
          <a:xfrm>
            <a:off x="381000" y="3809999"/>
            <a:ext cx="3581400" cy="2743200"/>
          </a:xfrm>
          <a:prstGeom prst="rect">
            <a:avLst/>
          </a:prstGeom>
          <a:noFill/>
          <a:ln w="9525">
            <a:noFill/>
            <a:miter lim="800000"/>
            <a:headEnd/>
            <a:tailEnd/>
          </a:ln>
        </p:spPr>
      </p:pic>
      <p:pic>
        <p:nvPicPr>
          <p:cNvPr id="15" name="Picture 2"/>
          <p:cNvPicPr>
            <a:picLocks noChangeAspect="1" noChangeArrowheads="1"/>
          </p:cNvPicPr>
          <p:nvPr/>
        </p:nvPicPr>
        <p:blipFill>
          <a:blip r:embed="rId4" cstate="print"/>
          <a:srcRect l="48750" t="17000" r="6250" b="26722"/>
          <a:stretch>
            <a:fillRect/>
          </a:stretch>
        </p:blipFill>
        <p:spPr bwMode="auto">
          <a:xfrm>
            <a:off x="5334000" y="3733799"/>
            <a:ext cx="3505200" cy="2819401"/>
          </a:xfrm>
          <a:prstGeom prst="rect">
            <a:avLst/>
          </a:prstGeom>
          <a:noFill/>
          <a:ln w="9525">
            <a:noFill/>
            <a:miter lim="800000"/>
            <a:headEnd/>
            <a:tailEnd/>
          </a:ln>
        </p:spPr>
      </p:pic>
      <p:pic>
        <p:nvPicPr>
          <p:cNvPr id="16" name="Picture 2"/>
          <p:cNvPicPr>
            <a:picLocks noChangeAspect="1" noChangeArrowheads="1"/>
          </p:cNvPicPr>
          <p:nvPr/>
        </p:nvPicPr>
        <p:blipFill>
          <a:blip r:embed="rId4" cstate="print"/>
          <a:srcRect l="9169" t="36667" r="86660" b="45000"/>
          <a:stretch>
            <a:fillRect/>
          </a:stretch>
        </p:blipFill>
        <p:spPr bwMode="auto">
          <a:xfrm>
            <a:off x="4191000" y="4038599"/>
            <a:ext cx="762000" cy="2092325"/>
          </a:xfrm>
          <a:prstGeom prst="rect">
            <a:avLst/>
          </a:prstGeom>
          <a:noFill/>
          <a:ln w="9525">
            <a:noFill/>
            <a:miter lim="800000"/>
            <a:headEnd/>
            <a:tailEnd/>
          </a:ln>
        </p:spPr>
      </p:pic>
      <p:sp>
        <p:nvSpPr>
          <p:cNvPr id="18" name="TextBox 17"/>
          <p:cNvSpPr txBox="1"/>
          <p:nvPr/>
        </p:nvSpPr>
        <p:spPr>
          <a:xfrm>
            <a:off x="1447800" y="2895600"/>
            <a:ext cx="5943600" cy="461665"/>
          </a:xfrm>
          <a:prstGeom prst="rect">
            <a:avLst/>
          </a:prstGeom>
          <a:noFill/>
        </p:spPr>
        <p:txBody>
          <a:bodyPr wrap="square" rtlCol="0">
            <a:spAutoFit/>
          </a:bodyPr>
          <a:lstStyle/>
          <a:p>
            <a:pPr algn="l"/>
            <a:r>
              <a:rPr lang="en-US" sz="2400" u="sng" dirty="0" smtClean="0"/>
              <a:t>Predicted number of generations on average</a:t>
            </a:r>
            <a:endParaRPr lang="en-US" sz="2400" u="sng" dirty="0"/>
          </a:p>
        </p:txBody>
      </p:sp>
      <p:sp>
        <p:nvSpPr>
          <p:cNvPr id="9" name="TextBox 8"/>
          <p:cNvSpPr txBox="1"/>
          <p:nvPr/>
        </p:nvSpPr>
        <p:spPr>
          <a:xfrm>
            <a:off x="609600" y="3276600"/>
            <a:ext cx="2438400" cy="461665"/>
          </a:xfrm>
          <a:prstGeom prst="rect">
            <a:avLst/>
          </a:prstGeom>
          <a:noFill/>
        </p:spPr>
        <p:txBody>
          <a:bodyPr wrap="square" rtlCol="0">
            <a:spAutoFit/>
          </a:bodyPr>
          <a:lstStyle/>
          <a:p>
            <a:pPr algn="l"/>
            <a:r>
              <a:rPr lang="en-US" sz="2400" u="sng" dirty="0" smtClean="0"/>
              <a:t>Spring (Mar-Apr)</a:t>
            </a:r>
            <a:endParaRPr lang="en-US" sz="2400" u="sng" dirty="0"/>
          </a:p>
        </p:txBody>
      </p:sp>
      <p:sp>
        <p:nvSpPr>
          <p:cNvPr id="10" name="TextBox 9"/>
          <p:cNvSpPr txBox="1"/>
          <p:nvPr/>
        </p:nvSpPr>
        <p:spPr>
          <a:xfrm>
            <a:off x="5715000" y="3276600"/>
            <a:ext cx="3048000" cy="461665"/>
          </a:xfrm>
          <a:prstGeom prst="rect">
            <a:avLst/>
          </a:prstGeom>
          <a:noFill/>
        </p:spPr>
        <p:txBody>
          <a:bodyPr wrap="square" rtlCol="0">
            <a:spAutoFit/>
          </a:bodyPr>
          <a:lstStyle/>
          <a:p>
            <a:pPr algn="l"/>
            <a:r>
              <a:rPr lang="en-US" sz="2400" u="sng" dirty="0" smtClean="0"/>
              <a:t>Summer (May-Aug)</a:t>
            </a:r>
            <a:endParaRPr lang="en-US" sz="2400" u="sng"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9144000" cy="914400"/>
          </a:xfrm>
        </p:spPr>
        <p:txBody>
          <a:bodyPr/>
          <a:lstStyle/>
          <a:p>
            <a:pPr>
              <a:lnSpc>
                <a:spcPct val="80000"/>
              </a:lnSpc>
            </a:pPr>
            <a:r>
              <a:rPr lang="en-US" sz="4000" dirty="0" smtClean="0"/>
              <a:t>Testing the distribution model:</a:t>
            </a:r>
            <a:br>
              <a:rPr lang="en-US" sz="4000" dirty="0" smtClean="0"/>
            </a:br>
            <a:r>
              <a:rPr lang="en-US" sz="4000" i="1" dirty="0" smtClean="0"/>
              <a:t>spring distributions</a:t>
            </a:r>
            <a:endParaRPr lang="en-US" sz="4000" i="1" dirty="0"/>
          </a:p>
        </p:txBody>
      </p:sp>
      <p:pic>
        <p:nvPicPr>
          <p:cNvPr id="13" name="Picture 5" descr="Animation_Spring_All"/>
          <p:cNvPicPr>
            <a:picLocks noChangeAspect="1" noChangeArrowheads="1" noCrop="1"/>
          </p:cNvPicPr>
          <p:nvPr/>
        </p:nvPicPr>
        <p:blipFill>
          <a:blip r:embed="rId2" cstate="print"/>
          <a:srcRect/>
          <a:stretch>
            <a:fillRect/>
          </a:stretch>
        </p:blipFill>
        <p:spPr bwMode="auto">
          <a:xfrm>
            <a:off x="304800" y="2209800"/>
            <a:ext cx="4182894" cy="3886200"/>
          </a:xfrm>
          <a:prstGeom prst="rect">
            <a:avLst/>
          </a:prstGeom>
          <a:noFill/>
          <a:ln w="9525">
            <a:noFill/>
            <a:miter lim="800000"/>
            <a:headEnd/>
            <a:tailEnd/>
          </a:ln>
        </p:spPr>
      </p:pic>
      <p:pic>
        <p:nvPicPr>
          <p:cNvPr id="16" name="Picture 2"/>
          <p:cNvPicPr>
            <a:picLocks noChangeAspect="1" noChangeArrowheads="1"/>
          </p:cNvPicPr>
          <p:nvPr/>
        </p:nvPicPr>
        <p:blipFill>
          <a:blip r:embed="rId3" cstate="print"/>
          <a:srcRect l="56229" t="28041" r="7216" b="15875"/>
          <a:stretch>
            <a:fillRect/>
          </a:stretch>
        </p:blipFill>
        <p:spPr bwMode="auto">
          <a:xfrm>
            <a:off x="4724400" y="2209800"/>
            <a:ext cx="3962400" cy="3799562"/>
          </a:xfrm>
          <a:prstGeom prst="rect">
            <a:avLst/>
          </a:prstGeom>
          <a:noFill/>
          <a:ln w="9525">
            <a:noFill/>
            <a:miter lim="800000"/>
            <a:headEnd/>
            <a:tailEnd/>
          </a:ln>
        </p:spPr>
      </p:pic>
      <p:sp>
        <p:nvSpPr>
          <p:cNvPr id="17" name="TextBox 16"/>
          <p:cNvSpPr txBox="1"/>
          <p:nvPr/>
        </p:nvSpPr>
        <p:spPr>
          <a:xfrm>
            <a:off x="457200" y="1600201"/>
            <a:ext cx="3657600" cy="457200"/>
          </a:xfrm>
          <a:prstGeom prst="rect">
            <a:avLst/>
          </a:prstGeom>
          <a:noFill/>
        </p:spPr>
        <p:txBody>
          <a:bodyPr wrap="square" rtlCol="0">
            <a:spAutoFit/>
          </a:bodyPr>
          <a:lstStyle/>
          <a:p>
            <a:pPr algn="l"/>
            <a:r>
              <a:rPr lang="en-US" sz="2400" u="sng" dirty="0" smtClean="0"/>
              <a:t>Data source: Journey North</a:t>
            </a:r>
            <a:endParaRPr lang="en-US" sz="2400" u="sng" dirty="0"/>
          </a:p>
        </p:txBody>
      </p:sp>
      <p:sp>
        <p:nvSpPr>
          <p:cNvPr id="18" name="TextBox 17"/>
          <p:cNvSpPr txBox="1"/>
          <p:nvPr/>
        </p:nvSpPr>
        <p:spPr>
          <a:xfrm>
            <a:off x="4800600" y="1676400"/>
            <a:ext cx="3657600" cy="457200"/>
          </a:xfrm>
          <a:prstGeom prst="rect">
            <a:avLst/>
          </a:prstGeom>
          <a:noFill/>
        </p:spPr>
        <p:txBody>
          <a:bodyPr wrap="square" rtlCol="0">
            <a:spAutoFit/>
          </a:bodyPr>
          <a:lstStyle/>
          <a:p>
            <a:pPr algn="l"/>
            <a:r>
              <a:rPr lang="en-US" sz="2400" u="sng" dirty="0" smtClean="0"/>
              <a:t>All records: Mar-Apr</a:t>
            </a:r>
            <a:endParaRPr lang="en-US" sz="2400" u="sng"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9144000" cy="914400"/>
          </a:xfrm>
        </p:spPr>
        <p:txBody>
          <a:bodyPr/>
          <a:lstStyle/>
          <a:p>
            <a:pPr>
              <a:lnSpc>
                <a:spcPct val="80000"/>
              </a:lnSpc>
            </a:pPr>
            <a:r>
              <a:rPr lang="en-US" sz="4000" dirty="0" smtClean="0"/>
              <a:t>Testing the distribution model:</a:t>
            </a:r>
            <a:br>
              <a:rPr lang="en-US" sz="4000" dirty="0" smtClean="0"/>
            </a:br>
            <a:r>
              <a:rPr lang="en-US" sz="4000" i="1" dirty="0" smtClean="0"/>
              <a:t>summer distributions</a:t>
            </a:r>
            <a:endParaRPr lang="en-US" sz="4000" i="1" dirty="0"/>
          </a:p>
        </p:txBody>
      </p:sp>
      <p:sp>
        <p:nvSpPr>
          <p:cNvPr id="17" name="TextBox 16"/>
          <p:cNvSpPr txBox="1"/>
          <p:nvPr/>
        </p:nvSpPr>
        <p:spPr>
          <a:xfrm>
            <a:off x="457200" y="1600201"/>
            <a:ext cx="3657600" cy="457200"/>
          </a:xfrm>
          <a:prstGeom prst="rect">
            <a:avLst/>
          </a:prstGeom>
          <a:noFill/>
        </p:spPr>
        <p:txBody>
          <a:bodyPr wrap="square" rtlCol="0">
            <a:spAutoFit/>
          </a:bodyPr>
          <a:lstStyle/>
          <a:p>
            <a:pPr algn="l"/>
            <a:r>
              <a:rPr lang="en-US" sz="2400" u="sng" dirty="0" smtClean="0"/>
              <a:t>Data source: NABA</a:t>
            </a:r>
            <a:endParaRPr lang="en-US" sz="2400" u="sng" dirty="0"/>
          </a:p>
        </p:txBody>
      </p:sp>
      <p:sp>
        <p:nvSpPr>
          <p:cNvPr id="18" name="TextBox 17"/>
          <p:cNvSpPr txBox="1"/>
          <p:nvPr/>
        </p:nvSpPr>
        <p:spPr>
          <a:xfrm>
            <a:off x="4800600" y="1600200"/>
            <a:ext cx="3657600" cy="461665"/>
          </a:xfrm>
          <a:prstGeom prst="rect">
            <a:avLst/>
          </a:prstGeom>
          <a:noFill/>
        </p:spPr>
        <p:txBody>
          <a:bodyPr wrap="square" rtlCol="0">
            <a:spAutoFit/>
          </a:bodyPr>
          <a:lstStyle/>
          <a:p>
            <a:pPr algn="l"/>
            <a:r>
              <a:rPr lang="en-US" sz="2400" u="sng" dirty="0" smtClean="0"/>
              <a:t>Average observations: July</a:t>
            </a:r>
            <a:endParaRPr lang="en-US" sz="2400" u="sng" dirty="0"/>
          </a:p>
        </p:txBody>
      </p:sp>
      <p:grpSp>
        <p:nvGrpSpPr>
          <p:cNvPr id="15" name="Group 14"/>
          <p:cNvGrpSpPr/>
          <p:nvPr/>
        </p:nvGrpSpPr>
        <p:grpSpPr>
          <a:xfrm>
            <a:off x="141513" y="2153193"/>
            <a:ext cx="4508863" cy="4143103"/>
            <a:chOff x="1905000" y="2895600"/>
            <a:chExt cx="3060915" cy="2971800"/>
          </a:xfrm>
        </p:grpSpPr>
        <p:pic>
          <p:nvPicPr>
            <p:cNvPr id="8" name="Picture 2"/>
            <p:cNvPicPr>
              <a:picLocks noChangeAspect="1" noChangeArrowheads="1"/>
            </p:cNvPicPr>
            <p:nvPr/>
          </p:nvPicPr>
          <p:blipFill>
            <a:blip r:embed="rId2" cstate="print"/>
            <a:srcRect l="60144" t="24000" r="1875" b="17000"/>
            <a:stretch>
              <a:fillRect/>
            </a:stretch>
          </p:blipFill>
          <p:spPr bwMode="auto">
            <a:xfrm>
              <a:off x="1905000" y="2895600"/>
              <a:ext cx="3060915" cy="2971800"/>
            </a:xfrm>
            <a:prstGeom prst="rect">
              <a:avLst/>
            </a:prstGeom>
            <a:noFill/>
            <a:ln w="9525" cap="flat" cmpd="sng" algn="ctr">
              <a:noFill/>
              <a:prstDash val="solid"/>
              <a:miter lim="800000"/>
              <a:headEnd/>
              <a:tailEnd/>
            </a:ln>
          </p:spPr>
        </p:pic>
        <p:grpSp>
          <p:nvGrpSpPr>
            <p:cNvPr id="14" name="Group 13"/>
            <p:cNvGrpSpPr/>
            <p:nvPr/>
          </p:nvGrpSpPr>
          <p:grpSpPr>
            <a:xfrm>
              <a:off x="4292482" y="4876800"/>
              <a:ext cx="584318" cy="886503"/>
              <a:chOff x="533400" y="4951921"/>
              <a:chExt cx="584318" cy="886503"/>
            </a:xfrm>
          </p:grpSpPr>
          <p:pic>
            <p:nvPicPr>
              <p:cNvPr id="9" name="Picture 2"/>
              <p:cNvPicPr>
                <a:picLocks noChangeAspect="1" noChangeArrowheads="1"/>
              </p:cNvPicPr>
              <p:nvPr/>
            </p:nvPicPr>
            <p:blipFill>
              <a:blip r:embed="rId2" cstate="print"/>
              <a:srcRect l="4821" t="31000" r="92929" b="50600"/>
              <a:stretch>
                <a:fillRect/>
              </a:stretch>
            </p:blipFill>
            <p:spPr bwMode="auto">
              <a:xfrm>
                <a:off x="533400" y="4997617"/>
                <a:ext cx="164506" cy="840807"/>
              </a:xfrm>
              <a:prstGeom prst="rect">
                <a:avLst/>
              </a:prstGeom>
              <a:noFill/>
              <a:ln w="9525" cap="flat" cmpd="sng" algn="ctr">
                <a:noFill/>
                <a:prstDash val="solid"/>
                <a:miter lim="800000"/>
                <a:headEnd/>
                <a:tailEnd/>
              </a:ln>
            </p:spPr>
          </p:pic>
          <p:sp>
            <p:nvSpPr>
              <p:cNvPr id="10" name="TextBox 9"/>
              <p:cNvSpPr txBox="1"/>
              <p:nvPr/>
            </p:nvSpPr>
            <p:spPr>
              <a:xfrm>
                <a:off x="670488" y="4951921"/>
                <a:ext cx="376060" cy="166112"/>
              </a:xfrm>
              <a:prstGeom prst="rect">
                <a:avLst/>
              </a:prstGeom>
              <a:noFill/>
            </p:spPr>
            <p:txBody>
              <a:bodyPr wrap="none" rtlCol="0">
                <a:spAutoFit/>
              </a:bodyPr>
              <a:lstStyle/>
              <a:p>
                <a:r>
                  <a:rPr lang="en-US" sz="1200" b="1" dirty="0" smtClean="0">
                    <a:solidFill>
                      <a:srgbClr val="000000"/>
                    </a:solidFill>
                    <a:latin typeface="Arial" pitchFamily="34" charset="0"/>
                    <a:cs typeface="Arial" pitchFamily="34" charset="0"/>
                  </a:rPr>
                  <a:t>1 year</a:t>
                </a:r>
                <a:endParaRPr lang="en-US" sz="1200" b="1" dirty="0">
                  <a:solidFill>
                    <a:srgbClr val="000000"/>
                  </a:solidFill>
                  <a:latin typeface="Arial" pitchFamily="34" charset="0"/>
                  <a:cs typeface="Arial" pitchFamily="34" charset="0"/>
                </a:endParaRPr>
              </a:p>
            </p:txBody>
          </p:sp>
          <p:sp>
            <p:nvSpPr>
              <p:cNvPr id="11" name="TextBox 10"/>
              <p:cNvSpPr txBox="1"/>
              <p:nvPr/>
            </p:nvSpPr>
            <p:spPr>
              <a:xfrm>
                <a:off x="690710" y="5637362"/>
                <a:ext cx="427008" cy="166112"/>
              </a:xfrm>
              <a:prstGeom prst="rect">
                <a:avLst/>
              </a:prstGeom>
              <a:noFill/>
            </p:spPr>
            <p:txBody>
              <a:bodyPr wrap="none" rtlCol="0">
                <a:spAutoFit/>
              </a:bodyPr>
              <a:lstStyle/>
              <a:p>
                <a:r>
                  <a:rPr lang="en-US" sz="1200" b="1" dirty="0" smtClean="0">
                    <a:solidFill>
                      <a:srgbClr val="000000"/>
                    </a:solidFill>
                    <a:latin typeface="Arial" pitchFamily="34" charset="0"/>
                    <a:cs typeface="Arial" pitchFamily="34" charset="0"/>
                  </a:rPr>
                  <a:t>35 year</a:t>
                </a:r>
                <a:endParaRPr lang="en-US" sz="1200" b="1" dirty="0">
                  <a:solidFill>
                    <a:srgbClr val="000000"/>
                  </a:solidFill>
                  <a:latin typeface="Arial" pitchFamily="34" charset="0"/>
                  <a:cs typeface="Arial" pitchFamily="34" charset="0"/>
                </a:endParaRPr>
              </a:p>
            </p:txBody>
          </p:sp>
          <p:cxnSp>
            <p:nvCxnSpPr>
              <p:cNvPr id="12" name="Straight Arrow Connector 11"/>
              <p:cNvCxnSpPr/>
              <p:nvPr/>
            </p:nvCxnSpPr>
            <p:spPr bwMode="auto">
              <a:xfrm>
                <a:off x="853272" y="5180402"/>
                <a:ext cx="0" cy="411264"/>
              </a:xfrm>
              <a:prstGeom prst="straightConnector1">
                <a:avLst/>
              </a:prstGeom>
              <a:solidFill>
                <a:srgbClr val="FF0000"/>
              </a:solidFill>
              <a:ln w="25400" cap="flat" cmpd="sng" algn="ctr">
                <a:solidFill>
                  <a:srgbClr val="000000"/>
                </a:solidFill>
                <a:prstDash val="solid"/>
                <a:round/>
                <a:headEnd type="none" w="med" len="med"/>
                <a:tailEnd type="arrow"/>
              </a:ln>
              <a:effectLst/>
            </p:spPr>
          </p:cxnSp>
        </p:grpSp>
      </p:grpSp>
      <p:pic>
        <p:nvPicPr>
          <p:cNvPr id="19" name="Picture 2"/>
          <p:cNvPicPr>
            <a:picLocks noChangeAspect="1" noChangeArrowheads="1"/>
          </p:cNvPicPr>
          <p:nvPr/>
        </p:nvPicPr>
        <p:blipFill>
          <a:blip r:embed="rId3" cstate="print"/>
          <a:srcRect l="54796" t="26422" r="12843" b="14862"/>
          <a:stretch>
            <a:fillRect/>
          </a:stretch>
        </p:blipFill>
        <p:spPr bwMode="auto">
          <a:xfrm>
            <a:off x="5105400" y="2133600"/>
            <a:ext cx="36957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0000"/>
        </a:solidFill>
        <a:ln w="9525"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Maple</Template>
  <TotalTime>1059061</TotalTime>
  <Words>2110</Words>
  <Application>Microsoft Office PowerPoint</Application>
  <PresentationFormat>On-screen Show (4:3)</PresentationFormat>
  <Paragraphs>286</Paragraphs>
  <Slides>42</Slides>
  <Notes>8</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Maple</vt:lpstr>
      <vt:lpstr>Tracking butterfly responses to climate change using citizen science data</vt:lpstr>
      <vt:lpstr>Focus on the monarch as a model for understanding climate and ecological models</vt:lpstr>
      <vt:lpstr>How does climate impact butterflies?</vt:lpstr>
      <vt:lpstr>Slide 4</vt:lpstr>
      <vt:lpstr>Growing Degree Days (GDD)</vt:lpstr>
      <vt:lpstr>Goal: Predict current (and future) distributions</vt:lpstr>
      <vt:lpstr>Building the distribution model</vt:lpstr>
      <vt:lpstr>Testing the distribution model: spring distributions</vt:lpstr>
      <vt:lpstr>Testing the distribution model: summer distributions</vt:lpstr>
      <vt:lpstr>Modeling the distribution of the sachem butterfly using mechanistic models</vt:lpstr>
      <vt:lpstr>Summer recruitment</vt:lpstr>
      <vt:lpstr>Overwinter survival</vt:lpstr>
      <vt:lpstr>Predicted growth rates</vt:lpstr>
      <vt:lpstr>The model does well at capturing the northern range limits (limited by cold), but overestimates growth in warmer regions</vt:lpstr>
      <vt:lpstr>Another study showing the sachem increasing in MA</vt:lpstr>
      <vt:lpstr>Lethal and sub-lethal temperature effects were tested in a laboratory setting (Betalden et al., in prep)</vt:lpstr>
      <vt:lpstr>Results:  Survivorship rates  (Betalden et al., in prep)</vt:lpstr>
      <vt:lpstr>Results:  Development Time  (Betalden et al., in prep)</vt:lpstr>
      <vt:lpstr>So how should GDD be calculated?</vt:lpstr>
      <vt:lpstr>Mapping out lethal and sub-lethal zones: Average from 1990-2009</vt:lpstr>
      <vt:lpstr>Preference and performance relative to mean number of days &gt;38C</vt:lpstr>
      <vt:lpstr>But climate differs from year to year – so did temperature really drive those patterns?</vt:lpstr>
      <vt:lpstr>Relationship between development and accumulated sub-lethal degree days</vt:lpstr>
      <vt:lpstr>Understanding monarch population dynamics is critical for their conservation</vt:lpstr>
      <vt:lpstr>Focus on climate impacts during  migration and breeding</vt:lpstr>
      <vt:lpstr>Data Available for Analysis</vt:lpstr>
      <vt:lpstr>Data Available for Analysis</vt:lpstr>
      <vt:lpstr>Tracking the population through each region and stage</vt:lpstr>
      <vt:lpstr>Tracking the population through each region and stage</vt:lpstr>
      <vt:lpstr>Tracking the population through each region and stage</vt:lpstr>
      <vt:lpstr>Slide 31</vt:lpstr>
      <vt:lpstr>Slide 32</vt:lpstr>
      <vt:lpstr>Slide 33</vt:lpstr>
      <vt:lpstr>Tracking climate’s impacts on the migratory monarch butterfly</vt:lpstr>
      <vt:lpstr>Patterns based on simple climate metrics aren’t informative</vt:lpstr>
      <vt:lpstr>Meaningful patterns emerge when patterns are evaluated in a multiple regression framework</vt:lpstr>
      <vt:lpstr>Slide 37</vt:lpstr>
      <vt:lpstr>Could climate impact the phenological linkage between milkweeds and monarchs</vt:lpstr>
      <vt:lpstr>Arrival dates - 2001</vt:lpstr>
      <vt:lpstr>Arrival mismatches are leading to at least anecdotal incidents of egg loading</vt:lpstr>
      <vt:lpstr>Take home messages</vt:lpstr>
      <vt:lpstr>Questions?</vt:lpstr>
    </vt:vector>
  </TitlesOfParts>
  <Company>University of Maryland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the  July 4th Data</dc:title>
  <dc:creator>Leslie Ries</dc:creator>
  <cp:lastModifiedBy>Leslie Ries</cp:lastModifiedBy>
  <cp:revision>527</cp:revision>
  <dcterms:created xsi:type="dcterms:W3CDTF">2007-02-14T17:14:42Z</dcterms:created>
  <dcterms:modified xsi:type="dcterms:W3CDTF">2012-09-08T22:28:06Z</dcterms:modified>
</cp:coreProperties>
</file>