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56" r:id="rId2"/>
    <p:sldId id="277" r:id="rId3"/>
    <p:sldId id="257" r:id="rId4"/>
    <p:sldId id="278" r:id="rId5"/>
    <p:sldId id="279" r:id="rId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422" y="-10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B18D56-CA35-4E26-84A8-8AABFB97155D}" type="datetimeFigureOut">
              <a:rPr lang="en-US" smtClean="0"/>
              <a:pPr/>
              <a:t>2/13/2012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60E342-F6D4-4A4F-9693-BC9325D7FB4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65F63D-4016-4BDE-85AD-6EF46102C83C}" type="datetimeFigureOut">
              <a:rPr lang="en-US" smtClean="0"/>
              <a:pPr/>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55FA6-AA1E-443B-A3F8-E4F42C381FC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65F63D-4016-4BDE-85AD-6EF46102C83C}" type="datetimeFigureOut">
              <a:rPr lang="en-US" smtClean="0"/>
              <a:pPr/>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55FA6-AA1E-443B-A3F8-E4F42C381FC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65F63D-4016-4BDE-85AD-6EF46102C83C}" type="datetimeFigureOut">
              <a:rPr lang="en-US" smtClean="0"/>
              <a:pPr/>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55FA6-AA1E-443B-A3F8-E4F42C381FC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65F63D-4016-4BDE-85AD-6EF46102C83C}" type="datetimeFigureOut">
              <a:rPr lang="en-US" smtClean="0"/>
              <a:pPr/>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55FA6-AA1E-443B-A3F8-E4F42C381FC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65F63D-4016-4BDE-85AD-6EF46102C83C}" type="datetimeFigureOut">
              <a:rPr lang="en-US" smtClean="0"/>
              <a:pPr/>
              <a:t>2/13/2012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855FA6-AA1E-443B-A3F8-E4F42C381FC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65F63D-4016-4BDE-85AD-6EF46102C83C}" type="datetimeFigureOut">
              <a:rPr lang="en-US" smtClean="0"/>
              <a:pPr/>
              <a:t>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55FA6-AA1E-443B-A3F8-E4F42C381FC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65F63D-4016-4BDE-85AD-6EF46102C83C}" type="datetimeFigureOut">
              <a:rPr lang="en-US" smtClean="0"/>
              <a:pPr/>
              <a:t>2/13/2012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855FA6-AA1E-443B-A3F8-E4F42C381FC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65F63D-4016-4BDE-85AD-6EF46102C83C}" type="datetimeFigureOut">
              <a:rPr lang="en-US" smtClean="0"/>
              <a:pPr/>
              <a:t>2/13/2012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855FA6-AA1E-443B-A3F8-E4F42C381FC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5F63D-4016-4BDE-85AD-6EF46102C83C}" type="datetimeFigureOut">
              <a:rPr lang="en-US" smtClean="0"/>
              <a:pPr/>
              <a:t>2/13/2012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855FA6-AA1E-443B-A3F8-E4F42C381FC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5F63D-4016-4BDE-85AD-6EF46102C83C}" type="datetimeFigureOut">
              <a:rPr lang="en-US" smtClean="0"/>
              <a:pPr/>
              <a:t>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55FA6-AA1E-443B-A3F8-E4F42C381FC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65F63D-4016-4BDE-85AD-6EF46102C83C}" type="datetimeFigureOut">
              <a:rPr lang="en-US" smtClean="0"/>
              <a:pPr/>
              <a:t>2/13/2012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855FA6-AA1E-443B-A3F8-E4F42C381FC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65F63D-4016-4BDE-85AD-6EF46102C83C}" type="datetimeFigureOut">
              <a:rPr lang="en-US" smtClean="0"/>
              <a:pPr/>
              <a:t>2/13/2012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55FA6-AA1E-443B-A3F8-E4F42C381FC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tiff"/><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tiff"/><Relationship Id="rId1" Type="http://schemas.openxmlformats.org/officeDocument/2006/relationships/slideLayout" Target="../slideLayouts/slideLayout2.xml"/><Relationship Id="rId6" Type="http://schemas.openxmlformats.org/officeDocument/2006/relationships/image" Target="../media/image5.tiff"/><Relationship Id="rId11" Type="http://schemas.openxmlformats.org/officeDocument/2006/relationships/image" Target="../media/image10.tiff"/><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tiff"/><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57200"/>
            <a:ext cx="7772400" cy="1470025"/>
          </a:xfrm>
        </p:spPr>
        <p:txBody>
          <a:bodyPr>
            <a:normAutofit fontScale="90000"/>
          </a:bodyPr>
          <a:lstStyle/>
          <a:p>
            <a:r>
              <a:rPr lang="en-US" dirty="0" smtClean="0"/>
              <a:t>Butterflies as a model system to understand the interaction of landscape and climate</a:t>
            </a:r>
            <a:endParaRPr lang="en-US" dirty="0"/>
          </a:p>
        </p:txBody>
      </p:sp>
      <p:sp>
        <p:nvSpPr>
          <p:cNvPr id="3" name="Subtitle 2"/>
          <p:cNvSpPr>
            <a:spLocks noGrp="1"/>
          </p:cNvSpPr>
          <p:nvPr>
            <p:ph type="subTitle" idx="1"/>
          </p:nvPr>
        </p:nvSpPr>
        <p:spPr>
          <a:xfrm>
            <a:off x="838200" y="2667000"/>
            <a:ext cx="7239000" cy="3505200"/>
          </a:xfrm>
        </p:spPr>
        <p:txBody>
          <a:bodyPr>
            <a:noAutofit/>
          </a:bodyPr>
          <a:lstStyle/>
          <a:p>
            <a:r>
              <a:rPr lang="en-US" sz="2400" dirty="0" smtClean="0">
                <a:solidFill>
                  <a:schemeClr val="tx1">
                    <a:lumMod val="50000"/>
                    <a:lumOff val="50000"/>
                  </a:schemeClr>
                </a:solidFill>
              </a:rPr>
              <a:t>Leslie </a:t>
            </a:r>
            <a:r>
              <a:rPr lang="en-US" sz="2400" dirty="0" err="1" smtClean="0">
                <a:solidFill>
                  <a:schemeClr val="tx1">
                    <a:lumMod val="50000"/>
                    <a:lumOff val="50000"/>
                  </a:schemeClr>
                </a:solidFill>
              </a:rPr>
              <a:t>Ries</a:t>
            </a:r>
            <a:endParaRPr lang="en-US" sz="2400" dirty="0" smtClean="0">
              <a:solidFill>
                <a:schemeClr val="tx1">
                  <a:lumMod val="50000"/>
                  <a:lumOff val="50000"/>
                </a:schemeClr>
              </a:solidFill>
            </a:endParaRPr>
          </a:p>
          <a:p>
            <a:pPr>
              <a:lnSpc>
                <a:spcPct val="80000"/>
              </a:lnSpc>
              <a:spcBef>
                <a:spcPts val="0"/>
              </a:spcBef>
            </a:pPr>
            <a:r>
              <a:rPr lang="en-US" sz="2400" dirty="0" smtClean="0">
                <a:solidFill>
                  <a:schemeClr val="tx1">
                    <a:lumMod val="50000"/>
                    <a:lumOff val="50000"/>
                  </a:schemeClr>
                </a:solidFill>
              </a:rPr>
              <a:t>National Socio-environmental Synthesis Center (SESYNC), Annapolis, MD</a:t>
            </a:r>
          </a:p>
          <a:p>
            <a:pPr>
              <a:lnSpc>
                <a:spcPct val="80000"/>
              </a:lnSpc>
              <a:spcBef>
                <a:spcPts val="0"/>
              </a:spcBef>
            </a:pPr>
            <a:r>
              <a:rPr lang="en-US" sz="2400" dirty="0" smtClean="0">
                <a:solidFill>
                  <a:schemeClr val="tx1">
                    <a:lumMod val="50000"/>
                    <a:lumOff val="50000"/>
                  </a:schemeClr>
                </a:solidFill>
              </a:rPr>
              <a:t>Department of Biology</a:t>
            </a:r>
          </a:p>
          <a:p>
            <a:pPr>
              <a:lnSpc>
                <a:spcPct val="80000"/>
              </a:lnSpc>
              <a:spcBef>
                <a:spcPts val="0"/>
              </a:spcBef>
            </a:pPr>
            <a:r>
              <a:rPr lang="en-US" sz="2400" dirty="0" smtClean="0">
                <a:solidFill>
                  <a:schemeClr val="tx1">
                    <a:lumMod val="50000"/>
                    <a:lumOff val="50000"/>
                  </a:schemeClr>
                </a:solidFill>
              </a:rPr>
              <a:t>University of Maryland, College Park</a:t>
            </a:r>
          </a:p>
          <a:p>
            <a:r>
              <a:rPr lang="en-US" sz="2400" dirty="0" smtClean="0">
                <a:solidFill>
                  <a:schemeClr val="tx1">
                    <a:lumMod val="50000"/>
                    <a:lumOff val="50000"/>
                  </a:schemeClr>
                </a:solidFill>
              </a:rPr>
              <a:t>Nick Haddad</a:t>
            </a:r>
          </a:p>
          <a:p>
            <a:pPr>
              <a:lnSpc>
                <a:spcPct val="80000"/>
              </a:lnSpc>
              <a:spcBef>
                <a:spcPts val="0"/>
              </a:spcBef>
            </a:pPr>
            <a:r>
              <a:rPr lang="en-US" sz="2400" dirty="0" smtClean="0">
                <a:solidFill>
                  <a:schemeClr val="tx1">
                    <a:lumMod val="50000"/>
                    <a:lumOff val="50000"/>
                  </a:schemeClr>
                </a:solidFill>
              </a:rPr>
              <a:t>Department of Biology</a:t>
            </a:r>
          </a:p>
          <a:p>
            <a:pPr>
              <a:lnSpc>
                <a:spcPct val="80000"/>
              </a:lnSpc>
              <a:spcBef>
                <a:spcPts val="0"/>
              </a:spcBef>
            </a:pPr>
            <a:r>
              <a:rPr lang="en-US" sz="2400" dirty="0" smtClean="0">
                <a:solidFill>
                  <a:schemeClr val="tx1">
                    <a:lumMod val="50000"/>
                    <a:lumOff val="50000"/>
                  </a:schemeClr>
                </a:solidFill>
              </a:rPr>
              <a:t>North Carolina State </a:t>
            </a:r>
            <a:r>
              <a:rPr lang="en-US" sz="2400" dirty="0" smtClean="0">
                <a:solidFill>
                  <a:schemeClr val="tx1">
                    <a:lumMod val="50000"/>
                    <a:lumOff val="50000"/>
                  </a:schemeClr>
                </a:solidFill>
              </a:rPr>
              <a:t>University (NCSU), </a:t>
            </a:r>
            <a:r>
              <a:rPr lang="en-US" sz="2400" dirty="0" smtClean="0">
                <a:solidFill>
                  <a:schemeClr val="tx1">
                    <a:lumMod val="50000"/>
                    <a:lumOff val="50000"/>
                  </a:schemeClr>
                </a:solidFill>
              </a:rPr>
              <a:t>Raleigh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orthAmericaALL.tif"/>
          <p:cNvPicPr>
            <a:picLocks noChangeAspect="1"/>
          </p:cNvPicPr>
          <p:nvPr/>
        </p:nvPicPr>
        <p:blipFill>
          <a:blip r:embed="rId2" cstate="print"/>
          <a:srcRect l="5620" t="14478" r="5445"/>
          <a:stretch>
            <a:fillRect/>
          </a:stretch>
        </p:blipFill>
        <p:spPr>
          <a:xfrm>
            <a:off x="76200" y="685800"/>
            <a:ext cx="2451350" cy="2339245"/>
          </a:xfrm>
          <a:prstGeom prst="rect">
            <a:avLst/>
          </a:prstGeom>
        </p:spPr>
      </p:pic>
      <p:sp>
        <p:nvSpPr>
          <p:cNvPr id="6" name="Content Placeholder 5"/>
          <p:cNvSpPr>
            <a:spLocks noGrp="1"/>
          </p:cNvSpPr>
          <p:nvPr>
            <p:ph idx="1"/>
          </p:nvPr>
        </p:nvSpPr>
        <p:spPr>
          <a:xfrm>
            <a:off x="2514600" y="4191000"/>
            <a:ext cx="1981200" cy="2514600"/>
          </a:xfrm>
        </p:spPr>
        <p:txBody>
          <a:bodyPr>
            <a:normAutofit/>
          </a:bodyPr>
          <a:lstStyle/>
          <a:p>
            <a:pPr marL="0" indent="0" algn="ctr">
              <a:lnSpc>
                <a:spcPct val="80000"/>
              </a:lnSpc>
              <a:spcBef>
                <a:spcPts val="0"/>
              </a:spcBef>
              <a:buNone/>
            </a:pPr>
            <a:r>
              <a:rPr lang="en-US" sz="1800" u="sng" dirty="0" smtClean="0"/>
              <a:t>Key findings</a:t>
            </a:r>
            <a:r>
              <a:rPr lang="en-US" sz="1800" dirty="0" smtClean="0"/>
              <a:t>:</a:t>
            </a:r>
          </a:p>
          <a:p>
            <a:pPr marL="0" indent="0" algn="ctr">
              <a:lnSpc>
                <a:spcPct val="80000"/>
              </a:lnSpc>
              <a:spcBef>
                <a:spcPts val="0"/>
              </a:spcBef>
              <a:buNone/>
            </a:pPr>
            <a:endParaRPr lang="en-US" sz="1800" dirty="0" smtClean="0"/>
          </a:p>
          <a:p>
            <a:pPr marL="0" indent="0" algn="ctr">
              <a:lnSpc>
                <a:spcPct val="80000"/>
              </a:lnSpc>
              <a:spcBef>
                <a:spcPts val="0"/>
              </a:spcBef>
              <a:buNone/>
            </a:pPr>
            <a:r>
              <a:rPr lang="en-US" sz="1600" dirty="0" smtClean="0"/>
              <a:t>  -Butterflies have intermediate optimal </a:t>
            </a:r>
            <a:r>
              <a:rPr lang="en-US" sz="1600" dirty="0" smtClean="0"/>
              <a:t>temperatures</a:t>
            </a:r>
          </a:p>
          <a:p>
            <a:pPr marL="0" indent="0" algn="ctr">
              <a:lnSpc>
                <a:spcPct val="80000"/>
              </a:lnSpc>
              <a:spcBef>
                <a:spcPts val="0"/>
              </a:spcBef>
              <a:buNone/>
            </a:pPr>
            <a:endParaRPr lang="en-US" sz="1600" dirty="0" smtClean="0"/>
          </a:p>
          <a:p>
            <a:pPr marL="0" indent="0" algn="ctr">
              <a:lnSpc>
                <a:spcPct val="80000"/>
              </a:lnSpc>
              <a:spcBef>
                <a:spcPts val="0"/>
              </a:spcBef>
              <a:buNone/>
            </a:pPr>
            <a:r>
              <a:rPr lang="en-US" sz="1600" dirty="0" smtClean="0"/>
              <a:t>  - Lethal and sub-lethal temperatures may </a:t>
            </a:r>
            <a:r>
              <a:rPr lang="en-US" sz="1600" dirty="0" smtClean="0"/>
              <a:t>be </a:t>
            </a:r>
            <a:r>
              <a:rPr lang="en-US" sz="1600" dirty="0" smtClean="0"/>
              <a:t>rare now, but </a:t>
            </a:r>
            <a:r>
              <a:rPr lang="en-US" sz="1600" dirty="0" smtClean="0"/>
              <a:t>are likely to become increasingly </a:t>
            </a:r>
            <a:r>
              <a:rPr lang="en-US" sz="1600" dirty="0" smtClean="0"/>
              <a:t>common</a:t>
            </a:r>
          </a:p>
          <a:p>
            <a:pPr marL="0" indent="0" algn="ctr">
              <a:lnSpc>
                <a:spcPct val="80000"/>
              </a:lnSpc>
              <a:spcBef>
                <a:spcPts val="0"/>
              </a:spcBef>
              <a:buNone/>
            </a:pPr>
            <a:endParaRPr lang="en-US" sz="1400" dirty="0"/>
          </a:p>
        </p:txBody>
      </p:sp>
      <p:grpSp>
        <p:nvGrpSpPr>
          <p:cNvPr id="33" name="Group 32"/>
          <p:cNvGrpSpPr/>
          <p:nvPr/>
        </p:nvGrpSpPr>
        <p:grpSpPr>
          <a:xfrm>
            <a:off x="1" y="2971801"/>
            <a:ext cx="3124200" cy="1295400"/>
            <a:chOff x="0" y="2971800"/>
            <a:chExt cx="3352801" cy="1621369"/>
          </a:xfrm>
        </p:grpSpPr>
        <p:sp>
          <p:nvSpPr>
            <p:cNvPr id="7" name="Rectangle 6"/>
            <p:cNvSpPr/>
            <p:nvPr/>
          </p:nvSpPr>
          <p:spPr>
            <a:xfrm>
              <a:off x="3058886" y="3353505"/>
              <a:ext cx="251460" cy="327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RegionsMap.tif"/>
            <p:cNvPicPr>
              <a:picLocks noChangeAspect="1"/>
            </p:cNvPicPr>
            <p:nvPr/>
          </p:nvPicPr>
          <p:blipFill>
            <a:blip r:embed="rId3" cstate="print"/>
            <a:srcRect l="7864" t="21906" r="18398" b="24864"/>
            <a:stretch>
              <a:fillRect/>
            </a:stretch>
          </p:blipFill>
          <p:spPr>
            <a:xfrm>
              <a:off x="1676400" y="3200400"/>
              <a:ext cx="1676401" cy="982735"/>
            </a:xfrm>
            <a:prstGeom prst="rect">
              <a:avLst/>
            </a:prstGeom>
          </p:spPr>
        </p:pic>
        <p:sp>
          <p:nvSpPr>
            <p:cNvPr id="9" name="TextBox 8"/>
            <p:cNvSpPr txBox="1"/>
            <p:nvPr/>
          </p:nvSpPr>
          <p:spPr>
            <a:xfrm>
              <a:off x="2590800" y="3962400"/>
              <a:ext cx="473206" cy="261610"/>
            </a:xfrm>
            <a:prstGeom prst="rect">
              <a:avLst/>
            </a:prstGeom>
            <a:noFill/>
          </p:spPr>
          <p:txBody>
            <a:bodyPr wrap="none" rtlCol="0">
              <a:spAutoFit/>
            </a:bodyPr>
            <a:lstStyle/>
            <a:p>
              <a:r>
                <a:rPr lang="en-US" sz="1050" dirty="0" smtClean="0"/>
                <a:t>2006</a:t>
              </a:r>
              <a:endParaRPr lang="en-US" sz="1050" dirty="0"/>
            </a:p>
          </p:txBody>
        </p:sp>
        <p:grpSp>
          <p:nvGrpSpPr>
            <p:cNvPr id="10" name="Group 68"/>
            <p:cNvGrpSpPr/>
            <p:nvPr/>
          </p:nvGrpSpPr>
          <p:grpSpPr>
            <a:xfrm>
              <a:off x="2133600" y="4114800"/>
              <a:ext cx="1158836" cy="478369"/>
              <a:chOff x="261520" y="4548511"/>
              <a:chExt cx="2448296" cy="1108309"/>
            </a:xfrm>
          </p:grpSpPr>
          <p:sp>
            <p:nvSpPr>
              <p:cNvPr id="11" name="Oval 10"/>
              <p:cNvSpPr/>
              <p:nvPr/>
            </p:nvSpPr>
            <p:spPr>
              <a:xfrm>
                <a:off x="261520" y="4640487"/>
                <a:ext cx="123825" cy="12382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2993" y="4661609"/>
                <a:ext cx="82339" cy="8158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323086" y="4679540"/>
                <a:ext cx="50681" cy="4571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908370" y="5287485"/>
                <a:ext cx="248786" cy="369335"/>
              </a:xfrm>
              <a:prstGeom prst="rect">
                <a:avLst/>
              </a:prstGeom>
              <a:noFill/>
            </p:spPr>
            <p:txBody>
              <a:bodyPr wrap="none" rtlCol="0">
                <a:spAutoFit/>
              </a:bodyPr>
              <a:lstStyle/>
              <a:p>
                <a:r>
                  <a:rPr lang="en-US" dirty="0" smtClean="0"/>
                  <a:t>.</a:t>
                </a:r>
                <a:endParaRPr lang="en-US" dirty="0"/>
              </a:p>
            </p:txBody>
          </p:sp>
          <p:sp>
            <p:nvSpPr>
              <p:cNvPr id="15" name="TextBox 14"/>
              <p:cNvSpPr txBox="1"/>
              <p:nvPr/>
            </p:nvSpPr>
            <p:spPr>
              <a:xfrm>
                <a:off x="2214679" y="4548511"/>
                <a:ext cx="495137" cy="534803"/>
              </a:xfrm>
              <a:prstGeom prst="rect">
                <a:avLst/>
              </a:prstGeom>
              <a:noFill/>
            </p:spPr>
            <p:txBody>
              <a:bodyPr wrap="none" rtlCol="0">
                <a:spAutoFit/>
              </a:bodyPr>
              <a:lstStyle/>
              <a:p>
                <a:r>
                  <a:rPr lang="en-US" sz="900" dirty="0" smtClean="0"/>
                  <a:t>x</a:t>
                </a:r>
                <a:endParaRPr lang="en-US" sz="900" dirty="0"/>
              </a:p>
            </p:txBody>
          </p:sp>
          <p:sp>
            <p:nvSpPr>
              <p:cNvPr id="16" name="TextBox 15"/>
              <p:cNvSpPr txBox="1"/>
              <p:nvPr/>
            </p:nvSpPr>
            <p:spPr>
              <a:xfrm>
                <a:off x="420840" y="4602373"/>
                <a:ext cx="336951" cy="200055"/>
              </a:xfrm>
              <a:prstGeom prst="rect">
                <a:avLst/>
              </a:prstGeom>
              <a:noFill/>
            </p:spPr>
            <p:txBody>
              <a:bodyPr wrap="none" rtlCol="0">
                <a:spAutoFit/>
              </a:bodyPr>
              <a:lstStyle/>
              <a:p>
                <a:r>
                  <a:rPr lang="en-US" sz="700" b="1" dirty="0" smtClean="0"/>
                  <a:t>&gt;10</a:t>
                </a:r>
                <a:endParaRPr lang="en-US" sz="700" b="1" dirty="0"/>
              </a:p>
            </p:txBody>
          </p:sp>
          <p:sp>
            <p:nvSpPr>
              <p:cNvPr id="17" name="TextBox 16"/>
              <p:cNvSpPr txBox="1"/>
              <p:nvPr/>
            </p:nvSpPr>
            <p:spPr>
              <a:xfrm>
                <a:off x="891622" y="4602372"/>
                <a:ext cx="364202" cy="200055"/>
              </a:xfrm>
              <a:prstGeom prst="rect">
                <a:avLst/>
              </a:prstGeom>
              <a:noFill/>
            </p:spPr>
            <p:txBody>
              <a:bodyPr wrap="none" rtlCol="0">
                <a:spAutoFit/>
              </a:bodyPr>
              <a:lstStyle/>
              <a:p>
                <a:r>
                  <a:rPr lang="en-US" sz="700" b="1" dirty="0" smtClean="0"/>
                  <a:t>5-10</a:t>
                </a:r>
                <a:endParaRPr lang="en-US" sz="700" b="1" dirty="0"/>
              </a:p>
            </p:txBody>
          </p:sp>
          <p:sp>
            <p:nvSpPr>
              <p:cNvPr id="18" name="TextBox 17"/>
              <p:cNvSpPr txBox="1"/>
              <p:nvPr/>
            </p:nvSpPr>
            <p:spPr>
              <a:xfrm>
                <a:off x="1386869" y="4602373"/>
                <a:ext cx="314510" cy="200055"/>
              </a:xfrm>
              <a:prstGeom prst="rect">
                <a:avLst/>
              </a:prstGeom>
              <a:noFill/>
            </p:spPr>
            <p:txBody>
              <a:bodyPr wrap="none" rtlCol="0">
                <a:spAutoFit/>
              </a:bodyPr>
              <a:lstStyle/>
              <a:p>
                <a:r>
                  <a:rPr lang="en-US" sz="700" b="1" dirty="0" smtClean="0"/>
                  <a:t>1-5</a:t>
                </a:r>
                <a:endParaRPr lang="en-US" sz="700" b="1" dirty="0"/>
              </a:p>
            </p:txBody>
          </p:sp>
          <p:sp>
            <p:nvSpPr>
              <p:cNvPr id="19" name="TextBox 18"/>
              <p:cNvSpPr txBox="1"/>
              <p:nvPr/>
            </p:nvSpPr>
            <p:spPr>
              <a:xfrm>
                <a:off x="1882116" y="4602372"/>
                <a:ext cx="287258" cy="200055"/>
              </a:xfrm>
              <a:prstGeom prst="rect">
                <a:avLst/>
              </a:prstGeom>
              <a:noFill/>
            </p:spPr>
            <p:txBody>
              <a:bodyPr wrap="none" rtlCol="0">
                <a:spAutoFit/>
              </a:bodyPr>
              <a:lstStyle/>
              <a:p>
                <a:r>
                  <a:rPr lang="en-US" sz="700" b="1" dirty="0" smtClean="0"/>
                  <a:t>&lt;1</a:t>
                </a:r>
                <a:endParaRPr lang="en-US" sz="700" b="1" dirty="0"/>
              </a:p>
            </p:txBody>
          </p:sp>
          <p:sp>
            <p:nvSpPr>
              <p:cNvPr id="20" name="TextBox 19"/>
              <p:cNvSpPr txBox="1"/>
              <p:nvPr/>
            </p:nvSpPr>
            <p:spPr>
              <a:xfrm>
                <a:off x="2442365" y="4602372"/>
                <a:ext cx="234360" cy="200055"/>
              </a:xfrm>
              <a:prstGeom prst="rect">
                <a:avLst/>
              </a:prstGeom>
              <a:noFill/>
            </p:spPr>
            <p:txBody>
              <a:bodyPr wrap="none" rtlCol="0">
                <a:spAutoFit/>
              </a:bodyPr>
              <a:lstStyle/>
              <a:p>
                <a:r>
                  <a:rPr lang="en-US" sz="700" b="1" dirty="0" smtClean="0"/>
                  <a:t>0</a:t>
                </a:r>
                <a:endParaRPr lang="en-US" sz="700" b="1" dirty="0"/>
              </a:p>
            </p:txBody>
          </p:sp>
        </p:grpSp>
        <p:grpSp>
          <p:nvGrpSpPr>
            <p:cNvPr id="21" name="Group 69"/>
            <p:cNvGrpSpPr/>
            <p:nvPr/>
          </p:nvGrpSpPr>
          <p:grpSpPr>
            <a:xfrm>
              <a:off x="0" y="2971800"/>
              <a:ext cx="1600201" cy="1371600"/>
              <a:chOff x="16663" y="1991570"/>
              <a:chExt cx="2897735" cy="2548432"/>
            </a:xfrm>
          </p:grpSpPr>
          <p:sp>
            <p:nvSpPr>
              <p:cNvPr id="22" name="TextBox 10"/>
              <p:cNvSpPr txBox="1"/>
              <p:nvPr/>
            </p:nvSpPr>
            <p:spPr>
              <a:xfrm>
                <a:off x="115825" y="2157530"/>
                <a:ext cx="1398140" cy="200055"/>
              </a:xfrm>
              <a:prstGeom prst="rect">
                <a:avLst/>
              </a:prstGeom>
              <a:noFill/>
            </p:spPr>
            <p:txBody>
              <a:bodyPr wrap="none" rtlCol="0">
                <a:spAutoFit/>
              </a:bodyPr>
              <a:lstStyle/>
              <a:p>
                <a:r>
                  <a:rPr lang="en-US" sz="700" b="1" dirty="0" smtClean="0"/>
                  <a:t>Observations per party-hour</a:t>
                </a:r>
                <a:endParaRPr lang="en-US" sz="700" b="1" dirty="0"/>
              </a:p>
            </p:txBody>
          </p:sp>
          <p:sp>
            <p:nvSpPr>
              <p:cNvPr id="23" name="Rectangle 22"/>
              <p:cNvSpPr/>
              <p:nvPr/>
            </p:nvSpPr>
            <p:spPr>
              <a:xfrm>
                <a:off x="696850" y="1991570"/>
                <a:ext cx="598315" cy="23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42700" y="4233370"/>
                <a:ext cx="2656325" cy="45719"/>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2482133" y="4246297"/>
                <a:ext cx="105901" cy="60733"/>
              </a:xfrm>
              <a:prstGeom prst="homePlat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yearbar.tif"/>
              <p:cNvPicPr>
                <a:picLocks noChangeAspect="1"/>
              </p:cNvPicPr>
              <p:nvPr/>
            </p:nvPicPr>
            <p:blipFill>
              <a:blip r:embed="rId4" cstate="print"/>
              <a:srcRect t="71931" b="6138"/>
              <a:stretch>
                <a:fillRect/>
              </a:stretch>
            </p:blipFill>
            <p:spPr>
              <a:xfrm>
                <a:off x="16663" y="4303767"/>
                <a:ext cx="2897735" cy="236235"/>
              </a:xfrm>
              <a:prstGeom prst="rect">
                <a:avLst/>
              </a:prstGeom>
            </p:spPr>
          </p:pic>
          <p:pic>
            <p:nvPicPr>
              <p:cNvPr id="27" name="Picture 26" descr="hand-pointer-icon.jpg"/>
              <p:cNvPicPr>
                <a:picLocks noChangeAspect="1"/>
              </p:cNvPicPr>
              <p:nvPr/>
            </p:nvPicPr>
            <p:blipFill>
              <a:blip r:embed="rId5" cstate="print"/>
              <a:srcRect l="19176" t="4318" r="17105"/>
              <a:stretch>
                <a:fillRect/>
              </a:stretch>
            </p:blipFill>
            <p:spPr>
              <a:xfrm>
                <a:off x="2511663" y="4322280"/>
                <a:ext cx="151882" cy="182455"/>
              </a:xfrm>
              <a:prstGeom prst="rect">
                <a:avLst/>
              </a:prstGeom>
            </p:spPr>
          </p:pic>
          <p:sp>
            <p:nvSpPr>
              <p:cNvPr id="28" name="Rounded Rectangle 27"/>
              <p:cNvSpPr/>
              <p:nvPr/>
            </p:nvSpPr>
            <p:spPr>
              <a:xfrm>
                <a:off x="2496551" y="2432232"/>
                <a:ext cx="66687" cy="1896892"/>
              </a:xfrm>
              <a:prstGeom prst="roundRect">
                <a:avLst/>
              </a:pr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RegionalTrendBar.tif"/>
              <p:cNvPicPr>
                <a:picLocks noChangeAspect="1"/>
              </p:cNvPicPr>
              <p:nvPr/>
            </p:nvPicPr>
            <p:blipFill>
              <a:blip r:embed="rId6" cstate="print"/>
              <a:stretch>
                <a:fillRect/>
              </a:stretch>
            </p:blipFill>
            <p:spPr>
              <a:xfrm>
                <a:off x="91520" y="2401755"/>
                <a:ext cx="2821022" cy="1887459"/>
              </a:xfrm>
              <a:prstGeom prst="rect">
                <a:avLst/>
              </a:prstGeom>
            </p:spPr>
          </p:pic>
        </p:grpSp>
      </p:grpSp>
      <p:cxnSp>
        <p:nvCxnSpPr>
          <p:cNvPr id="31" name="Straight Connector 30"/>
          <p:cNvCxnSpPr/>
          <p:nvPr/>
        </p:nvCxnSpPr>
        <p:spPr>
          <a:xfrm>
            <a:off x="4572000" y="152400"/>
            <a:ext cx="0" cy="655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2657" y="32657"/>
            <a:ext cx="4492064" cy="892552"/>
          </a:xfrm>
          <a:prstGeom prst="rect">
            <a:avLst/>
          </a:prstGeom>
          <a:noFill/>
        </p:spPr>
        <p:txBody>
          <a:bodyPr wrap="none" rtlCol="0">
            <a:spAutoFit/>
          </a:bodyPr>
          <a:lstStyle/>
          <a:p>
            <a:r>
              <a:rPr lang="en-US" dirty="0" smtClean="0"/>
              <a:t>Leslie </a:t>
            </a:r>
            <a:r>
              <a:rPr lang="en-US" dirty="0" err="1" smtClean="0"/>
              <a:t>Ries</a:t>
            </a:r>
            <a:r>
              <a:rPr lang="en-US" dirty="0" smtClean="0"/>
              <a:t> – SESYNC </a:t>
            </a:r>
          </a:p>
          <a:p>
            <a:r>
              <a:rPr lang="en-US" sz="1600" i="1" dirty="0" smtClean="0"/>
              <a:t>Large-scale butterfly monitoring by citizen-scientists</a:t>
            </a:r>
          </a:p>
          <a:p>
            <a:endParaRPr lang="en-US" dirty="0"/>
          </a:p>
        </p:txBody>
      </p:sp>
      <p:sp>
        <p:nvSpPr>
          <p:cNvPr id="36" name="TextBox 35"/>
          <p:cNvSpPr txBox="1"/>
          <p:nvPr/>
        </p:nvSpPr>
        <p:spPr>
          <a:xfrm>
            <a:off x="4876801" y="0"/>
            <a:ext cx="4267199" cy="1138773"/>
          </a:xfrm>
          <a:prstGeom prst="rect">
            <a:avLst/>
          </a:prstGeom>
          <a:noFill/>
        </p:spPr>
        <p:txBody>
          <a:bodyPr wrap="square" rtlCol="0">
            <a:spAutoFit/>
          </a:bodyPr>
          <a:lstStyle/>
          <a:p>
            <a:r>
              <a:rPr lang="en-US" dirty="0" smtClean="0"/>
              <a:t>Nick Haddad - NCSU</a:t>
            </a:r>
          </a:p>
          <a:p>
            <a:r>
              <a:rPr lang="en-US" sz="1600" i="1" dirty="0" smtClean="0"/>
              <a:t>Laboratory and field research on fragmentation responses and physiological constraints</a:t>
            </a:r>
          </a:p>
          <a:p>
            <a:endParaRPr lang="en-US" dirty="0"/>
          </a:p>
        </p:txBody>
      </p:sp>
      <p:pic>
        <p:nvPicPr>
          <p:cNvPr id="1026" name="Picture 2"/>
          <p:cNvPicPr>
            <a:picLocks noChangeAspect="1" noChangeArrowheads="1"/>
          </p:cNvPicPr>
          <p:nvPr/>
        </p:nvPicPr>
        <p:blipFill>
          <a:blip r:embed="rId7" cstate="print"/>
          <a:srcRect t="52590"/>
          <a:stretch>
            <a:fillRect/>
          </a:stretch>
        </p:blipFill>
        <p:spPr bwMode="auto">
          <a:xfrm>
            <a:off x="0" y="4343399"/>
            <a:ext cx="2514600" cy="1691493"/>
          </a:xfrm>
          <a:prstGeom prst="rect">
            <a:avLst/>
          </a:prstGeom>
          <a:noFill/>
          <a:ln w="9525">
            <a:noFill/>
            <a:miter lim="800000"/>
            <a:headEnd/>
            <a:tailEnd/>
          </a:ln>
          <a:effectLst/>
        </p:spPr>
      </p:pic>
      <p:sp>
        <p:nvSpPr>
          <p:cNvPr id="49" name="Content Placeholder 5"/>
          <p:cNvSpPr txBox="1">
            <a:spLocks/>
          </p:cNvSpPr>
          <p:nvPr/>
        </p:nvSpPr>
        <p:spPr>
          <a:xfrm>
            <a:off x="2514600" y="838200"/>
            <a:ext cx="1981200" cy="19812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80000"/>
              </a:lnSpc>
              <a:spcBef>
                <a:spcPts val="0"/>
              </a:spcBef>
              <a:spcAft>
                <a:spcPts val="0"/>
              </a:spcAft>
              <a:buClrTx/>
              <a:buSzTx/>
              <a:buFont typeface="Arial" pitchFamily="34" charset="0"/>
              <a:buNone/>
              <a:tabLst/>
              <a:defRPr/>
            </a:pPr>
            <a:r>
              <a:rPr kumimoji="0" lang="en-US" b="0" i="0" u="sng" strike="noStrike" kern="1200" cap="none" spc="0" normalizeH="0" baseline="0" noProof="0" dirty="0" smtClean="0">
                <a:ln>
                  <a:noFill/>
                </a:ln>
                <a:solidFill>
                  <a:schemeClr val="tx1"/>
                </a:solidFill>
                <a:effectLst/>
                <a:uLnTx/>
                <a:uFillTx/>
                <a:latin typeface="+mn-lt"/>
                <a:ea typeface="+mn-ea"/>
                <a:cs typeface="+mn-cs"/>
              </a:rPr>
              <a:t>Informatics: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80000"/>
              </a:lnSpc>
              <a:spcBef>
                <a:spcPts val="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Data access</a:t>
            </a:r>
          </a:p>
          <a:p>
            <a:pPr marL="0" marR="0" lvl="0" indent="0" algn="ctr" defTabSz="914400" rtl="0" eaLnBrk="1" fontAlgn="auto" latinLnBrk="0" hangingPunct="1">
              <a:lnSpc>
                <a:spcPct val="80000"/>
              </a:lnSpc>
              <a:spcBef>
                <a:spcPts val="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 Data visualization</a:t>
            </a:r>
          </a:p>
          <a:p>
            <a:pPr marL="0" marR="0" lvl="0" indent="0" algn="ctr" defTabSz="914400" rtl="0" eaLnBrk="1" fontAlgn="auto" latinLnBrk="0" hangingPunct="1">
              <a:lnSpc>
                <a:spcPct val="80000"/>
              </a:lnSpc>
              <a:spcBef>
                <a:spcPts val="0"/>
              </a:spcBef>
              <a:spcAft>
                <a:spcPts val="0"/>
              </a:spcAft>
              <a:buClrTx/>
              <a:buSzTx/>
              <a:buFont typeface="Arial" pitchFamily="34" charset="0"/>
              <a:buNone/>
              <a:tabLst/>
              <a:defRPr/>
            </a:pPr>
            <a:r>
              <a:rPr lang="en-US" sz="1600" dirty="0" smtClean="0"/>
              <a:t>  - Analytical models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80000"/>
              </a:lnSpc>
              <a:spcBef>
                <a:spcPts val="0"/>
              </a:spcBef>
              <a:spcAft>
                <a:spcPts val="0"/>
              </a:spcAft>
              <a:buClrTx/>
              <a:buSzTx/>
              <a:buFont typeface="Arial" pitchFamily="34" charset="0"/>
              <a:buNone/>
              <a:tabLst/>
              <a:defRPr/>
            </a:pPr>
            <a:endParaRPr lang="en-US" sz="1600" dirty="0" smtClean="0"/>
          </a:p>
          <a:p>
            <a:pPr marL="0" marR="0" lvl="0" indent="0" algn="ctr" defTabSz="914400" rtl="0" eaLnBrk="1" fontAlgn="auto" latinLnBrk="0" hangingPunct="1">
              <a:lnSpc>
                <a:spcPct val="80000"/>
              </a:lnSpc>
              <a:spcBef>
                <a:spcPts val="0"/>
              </a:spcBef>
              <a:spcAft>
                <a:spcPts val="0"/>
              </a:spcAft>
              <a:buClrTx/>
              <a:buSzTx/>
              <a:buFont typeface="Arial" pitchFamily="34" charset="0"/>
              <a:buNone/>
              <a:tabLst/>
              <a:defRPr/>
            </a:pPr>
            <a:r>
              <a:rPr kumimoji="0" lang="en-US" b="0" i="0" u="sng" strike="noStrike" kern="1200" cap="none" spc="0" normalizeH="0" baseline="0" noProof="0" dirty="0" smtClean="0">
                <a:ln>
                  <a:noFill/>
                </a:ln>
                <a:solidFill>
                  <a:schemeClr val="tx1"/>
                </a:solidFill>
                <a:effectLst/>
                <a:uLnTx/>
                <a:uFillTx/>
                <a:latin typeface="+mn-lt"/>
                <a:ea typeface="+mn-ea"/>
                <a:cs typeface="+mn-cs"/>
              </a:rPr>
              <a:t>Research program:</a:t>
            </a:r>
          </a:p>
          <a:p>
            <a:pPr marL="0" marR="0" lvl="0" indent="0" algn="ctr" defTabSz="914400" rtl="0" eaLnBrk="1" fontAlgn="auto" latinLnBrk="0" hangingPunct="1">
              <a:lnSpc>
                <a:spcPct val="80000"/>
              </a:lnSpc>
              <a:spcBef>
                <a:spcPts val="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-Leveraging lab and field studies</a:t>
            </a:r>
            <a:r>
              <a:rPr kumimoji="0" lang="en-US" sz="1600" b="0" i="0" u="none" strike="noStrike" kern="1200" cap="none" spc="0" normalizeH="0" noProof="0" dirty="0" smtClean="0">
                <a:ln>
                  <a:noFill/>
                </a:ln>
                <a:solidFill>
                  <a:schemeClr val="tx1"/>
                </a:solidFill>
                <a:effectLst/>
                <a:uLnTx/>
                <a:uFillTx/>
                <a:latin typeface="+mn-lt"/>
                <a:ea typeface="+mn-ea"/>
                <a:cs typeface="+mn-cs"/>
              </a:rPr>
              <a:t> to carry out the most rigorous large-scale analyses</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7" name="Picture 3"/>
          <p:cNvPicPr>
            <a:picLocks noChangeAspect="1" noChangeArrowheads="1"/>
          </p:cNvPicPr>
          <p:nvPr/>
        </p:nvPicPr>
        <p:blipFill>
          <a:blip r:embed="rId8" cstate="print"/>
          <a:srcRect/>
          <a:stretch>
            <a:fillRect/>
          </a:stretch>
        </p:blipFill>
        <p:spPr bwMode="auto">
          <a:xfrm>
            <a:off x="4648200" y="914400"/>
            <a:ext cx="1066800" cy="1054947"/>
          </a:xfrm>
          <a:prstGeom prst="rect">
            <a:avLst/>
          </a:prstGeom>
          <a:noFill/>
          <a:ln w="9525">
            <a:noFill/>
            <a:miter lim="800000"/>
            <a:headEnd/>
            <a:tailEnd/>
          </a:ln>
        </p:spPr>
      </p:pic>
      <p:pic>
        <p:nvPicPr>
          <p:cNvPr id="1029" name="Picture 5"/>
          <p:cNvPicPr>
            <a:picLocks noChangeAspect="1" noChangeArrowheads="1"/>
          </p:cNvPicPr>
          <p:nvPr/>
        </p:nvPicPr>
        <p:blipFill>
          <a:blip r:embed="rId9" cstate="print"/>
          <a:srcRect l="34091"/>
          <a:stretch>
            <a:fillRect/>
          </a:stretch>
        </p:blipFill>
        <p:spPr bwMode="auto">
          <a:xfrm>
            <a:off x="5715000" y="1295400"/>
            <a:ext cx="736600" cy="838200"/>
          </a:xfrm>
          <a:prstGeom prst="rect">
            <a:avLst/>
          </a:prstGeom>
          <a:noFill/>
          <a:ln w="9525">
            <a:noFill/>
            <a:miter lim="800000"/>
            <a:headEnd/>
            <a:tailEnd/>
          </a:ln>
        </p:spPr>
      </p:pic>
      <p:pic>
        <p:nvPicPr>
          <p:cNvPr id="50" name="Picture 5" descr="OregonLab1.jpg"/>
          <p:cNvPicPr>
            <a:picLocks noChangeAspect="1"/>
          </p:cNvPicPr>
          <p:nvPr/>
        </p:nvPicPr>
        <p:blipFill>
          <a:blip r:embed="rId10" cstate="print"/>
          <a:srcRect r="20634"/>
          <a:stretch>
            <a:fillRect/>
          </a:stretch>
        </p:blipFill>
        <p:spPr bwMode="auto">
          <a:xfrm>
            <a:off x="4724400" y="2057400"/>
            <a:ext cx="1219200" cy="1152144"/>
          </a:xfrm>
          <a:prstGeom prst="rect">
            <a:avLst/>
          </a:prstGeom>
          <a:noFill/>
          <a:ln w="9525">
            <a:noFill/>
            <a:miter lim="800000"/>
            <a:headEnd/>
            <a:tailEnd/>
          </a:ln>
        </p:spPr>
      </p:pic>
      <p:pic>
        <p:nvPicPr>
          <p:cNvPr id="62" name="Picture 61" descr="Ohio-urban overlay.tif"/>
          <p:cNvPicPr>
            <a:picLocks noChangeAspect="1"/>
          </p:cNvPicPr>
          <p:nvPr/>
        </p:nvPicPr>
        <p:blipFill>
          <a:blip r:embed="rId11" cstate="print"/>
          <a:srcRect l="11335" r="16123"/>
          <a:stretch>
            <a:fillRect/>
          </a:stretch>
        </p:blipFill>
        <p:spPr>
          <a:xfrm>
            <a:off x="5105400" y="4800600"/>
            <a:ext cx="1371600" cy="1509252"/>
          </a:xfrm>
          <a:prstGeom prst="rect">
            <a:avLst/>
          </a:prstGeom>
        </p:spPr>
      </p:pic>
      <p:pic>
        <p:nvPicPr>
          <p:cNvPr id="1031" name="Picture 7"/>
          <p:cNvPicPr>
            <a:picLocks noChangeAspect="1" noChangeArrowheads="1"/>
          </p:cNvPicPr>
          <p:nvPr/>
        </p:nvPicPr>
        <p:blipFill>
          <a:blip r:embed="rId12" cstate="print"/>
          <a:srcRect t="12315" r="6589" b="10656"/>
          <a:stretch>
            <a:fillRect/>
          </a:stretch>
        </p:blipFill>
        <p:spPr bwMode="auto">
          <a:xfrm>
            <a:off x="4724400" y="3124200"/>
            <a:ext cx="3581400" cy="1396524"/>
          </a:xfrm>
          <a:prstGeom prst="rect">
            <a:avLst/>
          </a:prstGeom>
          <a:noFill/>
          <a:ln w="9525">
            <a:noFill/>
            <a:miter lim="800000"/>
            <a:headEnd/>
            <a:tailEnd/>
          </a:ln>
        </p:spPr>
      </p:pic>
      <p:sp>
        <p:nvSpPr>
          <p:cNvPr id="41" name="Content Placeholder 5"/>
          <p:cNvSpPr txBox="1">
            <a:spLocks/>
          </p:cNvSpPr>
          <p:nvPr/>
        </p:nvSpPr>
        <p:spPr>
          <a:xfrm>
            <a:off x="6705600" y="838200"/>
            <a:ext cx="2057400" cy="2286000"/>
          </a:xfrm>
          <a:prstGeom prst="rect">
            <a:avLst/>
          </a:prstGeom>
        </p:spPr>
        <p:txBody>
          <a:bodyPr vert="horz" lIns="91440" tIns="45720" rIns="91440" bIns="45720" rtlCol="0">
            <a:noAutofit/>
          </a:bodyPr>
          <a:lstStyle/>
          <a:p>
            <a:pPr marL="0" marR="0" lvl="0" indent="0" algn="ctr" defTabSz="914400" rtl="0" eaLnBrk="1" fontAlgn="auto" latinLnBrk="0" hangingPunct="1">
              <a:lnSpc>
                <a:spcPct val="80000"/>
              </a:lnSpc>
              <a:spcBef>
                <a:spcPts val="0"/>
              </a:spcBef>
              <a:spcAft>
                <a:spcPts val="0"/>
              </a:spcAft>
              <a:buClrTx/>
              <a:buSzTx/>
              <a:buFont typeface="Arial" pitchFamily="34" charset="0"/>
              <a:buNone/>
              <a:tabLst/>
              <a:defRPr/>
            </a:pPr>
            <a:r>
              <a:rPr kumimoji="0" lang="en-US" b="0" i="0" u="sng" strike="noStrike" kern="1200" cap="none" spc="0" normalizeH="0" baseline="0" noProof="0" dirty="0" smtClean="0">
                <a:ln>
                  <a:noFill/>
                </a:ln>
                <a:solidFill>
                  <a:schemeClr val="tx1"/>
                </a:solidFill>
                <a:effectLst/>
                <a:uLnTx/>
                <a:uFillTx/>
                <a:latin typeface="+mn-lt"/>
                <a:ea typeface="+mn-ea"/>
                <a:cs typeface="+mn-cs"/>
              </a:rPr>
              <a:t>Field experiments: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80000"/>
              </a:lnSpc>
              <a:spcBef>
                <a:spcPts val="0"/>
              </a:spcBef>
              <a:spcAft>
                <a:spcPts val="0"/>
              </a:spcAft>
              <a:buClrTx/>
              <a:buSzTx/>
              <a:buFont typeface="Arial" pitchFamily="34" charset="0"/>
              <a:buNone/>
              <a:tabLst/>
              <a:defRPr/>
            </a:pPr>
            <a:r>
              <a:rPr kumimoji="0" lang="en-US" b="0" i="0" u="none" strike="noStrike" kern="1200" cap="none" spc="0" normalizeH="0" baseline="0" noProof="0" dirty="0" smtClean="0">
                <a:ln>
                  <a:noFill/>
                </a:ln>
                <a:solidFill>
                  <a:schemeClr val="tx1"/>
                </a:solidFill>
                <a:effectLst/>
                <a:uLnTx/>
                <a:uFillTx/>
                <a:latin typeface="+mn-lt"/>
                <a:ea typeface="+mn-ea"/>
                <a:cs typeface="+mn-cs"/>
              </a:rPr>
              <a:t>  -</a:t>
            </a:r>
            <a:r>
              <a:rPr lang="en-US" sz="1600" dirty="0" smtClean="0"/>
              <a:t>Fragmentation and corridors</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80000"/>
              </a:lnSpc>
              <a:spcBef>
                <a:spcPts val="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 Restoration for rare butterflies</a:t>
            </a:r>
          </a:p>
          <a:p>
            <a:pPr marL="0" marR="0" lvl="0" indent="0" algn="ctr" defTabSz="914400" rtl="0" eaLnBrk="1" fontAlgn="auto" latinLnBrk="0" hangingPunct="1">
              <a:lnSpc>
                <a:spcPct val="80000"/>
              </a:lnSpc>
              <a:spcBef>
                <a:spcPts val="0"/>
              </a:spcBef>
              <a:spcAft>
                <a:spcPts val="0"/>
              </a:spcAft>
              <a:buClrTx/>
              <a:buSzTx/>
              <a:buFont typeface="Arial" pitchFamily="34" charset="0"/>
              <a:buNone/>
              <a:tabLst/>
              <a:defRPr/>
            </a:pPr>
            <a:endParaRPr lang="en-US" sz="1600" dirty="0" smtClean="0"/>
          </a:p>
          <a:p>
            <a:pPr marL="0" marR="0" lvl="0" indent="0" algn="ctr" defTabSz="914400" rtl="0" eaLnBrk="1" fontAlgn="auto" latinLnBrk="0" hangingPunct="1">
              <a:lnSpc>
                <a:spcPct val="80000"/>
              </a:lnSpc>
              <a:spcBef>
                <a:spcPts val="0"/>
              </a:spcBef>
              <a:spcAft>
                <a:spcPts val="0"/>
              </a:spcAft>
              <a:buClrTx/>
              <a:buSzTx/>
              <a:buFont typeface="Arial" pitchFamily="34" charset="0"/>
              <a:buNone/>
              <a:tabLst/>
              <a:defRPr/>
            </a:pPr>
            <a:r>
              <a:rPr kumimoji="0" lang="en-US" b="0" i="0" u="sng" strike="noStrike" kern="1200" cap="none" spc="0" normalizeH="0" baseline="0" noProof="0" dirty="0" smtClean="0">
                <a:ln>
                  <a:noFill/>
                </a:ln>
                <a:solidFill>
                  <a:schemeClr val="tx1"/>
                </a:solidFill>
                <a:effectLst/>
                <a:uLnTx/>
                <a:uFillTx/>
                <a:latin typeface="+mn-lt"/>
                <a:ea typeface="+mn-ea"/>
                <a:cs typeface="+mn-cs"/>
              </a:rPr>
              <a:t>Research program:</a:t>
            </a:r>
          </a:p>
          <a:p>
            <a:pPr marL="0" marR="0" lvl="0" indent="0" algn="ctr" defTabSz="914400" rtl="0" eaLnBrk="1" fontAlgn="auto" latinLnBrk="0" hangingPunct="1">
              <a:lnSpc>
                <a:spcPct val="80000"/>
              </a:lnSpc>
              <a:spcBef>
                <a:spcPts val="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-Understanding global change through the interaction of landscape</a:t>
            </a:r>
            <a:r>
              <a:rPr kumimoji="0" lang="en-US" sz="1600" b="0" i="0" u="none" strike="noStrike" kern="1200" cap="none" spc="0" normalizeH="0" noProof="0" dirty="0" smtClean="0">
                <a:ln>
                  <a:noFill/>
                </a:ln>
                <a:solidFill>
                  <a:schemeClr val="tx1"/>
                </a:solidFill>
                <a:effectLst/>
                <a:uLnTx/>
                <a:uFillTx/>
                <a:latin typeface="+mn-lt"/>
                <a:ea typeface="+mn-ea"/>
                <a:cs typeface="+mn-cs"/>
              </a:rPr>
              <a:t> and climate</a:t>
            </a: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42" name="Content Placeholder 5"/>
          <p:cNvSpPr txBox="1">
            <a:spLocks/>
          </p:cNvSpPr>
          <p:nvPr/>
        </p:nvSpPr>
        <p:spPr>
          <a:xfrm>
            <a:off x="6478384" y="4538749"/>
            <a:ext cx="2665615" cy="22860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80000"/>
              </a:lnSpc>
              <a:spcBef>
                <a:spcPts val="0"/>
              </a:spcBef>
              <a:spcAft>
                <a:spcPts val="0"/>
              </a:spcAft>
              <a:buClrTx/>
              <a:buSzTx/>
              <a:buFont typeface="Arial" pitchFamily="34" charset="0"/>
              <a:buNone/>
              <a:tabLst/>
              <a:defRPr/>
            </a:pPr>
            <a:r>
              <a:rPr kumimoji="0" lang="en-US" sz="1800" b="0" i="0" u="sng" strike="noStrike" kern="1200" cap="none" spc="0" normalizeH="0" baseline="0" noProof="0" dirty="0" smtClean="0">
                <a:ln>
                  <a:noFill/>
                </a:ln>
                <a:solidFill>
                  <a:schemeClr val="tx1"/>
                </a:solidFill>
                <a:effectLst/>
                <a:uLnTx/>
                <a:uFillTx/>
                <a:latin typeface="+mn-lt"/>
                <a:ea typeface="+mn-ea"/>
                <a:cs typeface="+mn-cs"/>
              </a:rPr>
              <a:t>Key findings</a:t>
            </a:r>
            <a:r>
              <a:rPr kumimoji="0" lang="en-US" sz="18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ctr" defTabSz="914400" rtl="0" eaLnBrk="1" fontAlgn="auto" latinLnBrk="0" hangingPunct="1">
              <a:lnSpc>
                <a:spcPct val="80000"/>
              </a:lnSpc>
              <a:spcBef>
                <a:spcPts val="0"/>
              </a:spcBef>
              <a:spcAft>
                <a:spcPts val="0"/>
              </a:spcAft>
              <a:buClrTx/>
              <a:buSzTx/>
              <a:buFont typeface="Arial" pitchFamily="34" charset="0"/>
              <a:buNone/>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lvl="0" algn="ctr">
              <a:lnSpc>
                <a:spcPct val="80000"/>
              </a:lnSpc>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noProof="0" dirty="0" smtClean="0">
                <a:ln>
                  <a:noFill/>
                </a:ln>
                <a:solidFill>
                  <a:schemeClr val="tx1"/>
                </a:solidFill>
                <a:effectLst/>
                <a:uLnTx/>
                <a:uFillTx/>
                <a:latin typeface="+mn-lt"/>
                <a:ea typeface="+mn-ea"/>
                <a:cs typeface="+mn-cs"/>
              </a:rPr>
              <a:t> Responses to landscape structure  can be predicted by </a:t>
            </a:r>
            <a:r>
              <a:rPr lang="en-US" sz="1600" dirty="0" smtClean="0"/>
              <a:t>small-scale </a:t>
            </a:r>
            <a:r>
              <a:rPr lang="en-US" sz="1600" dirty="0" smtClean="0"/>
              <a:t>processes</a:t>
            </a:r>
          </a:p>
          <a:p>
            <a:pPr lvl="0" algn="ctr">
              <a:lnSpc>
                <a:spcPct val="80000"/>
              </a:lnSpc>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80000"/>
              </a:lnSpc>
              <a:spcBef>
                <a:spcPts val="0"/>
              </a:spcBef>
              <a:spcAft>
                <a:spcPts val="0"/>
              </a:spcAft>
              <a:buClrTx/>
              <a:buSzTx/>
              <a:buFont typeface="Arial" pitchFamily="34" charset="0"/>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 Seasonal temperatures</a:t>
            </a:r>
            <a:r>
              <a:rPr kumimoji="0" lang="en-US" sz="1600" b="0" i="0" u="none" strike="noStrike" kern="1200" cap="none" spc="0" normalizeH="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can be the</a:t>
            </a:r>
            <a:r>
              <a:rPr kumimoji="0" lang="en-US" sz="1600" b="0" i="0" u="none" strike="noStrike" kern="1200" cap="none" spc="0" normalizeH="0" noProof="0" dirty="0" smtClean="0">
                <a:ln>
                  <a:noFill/>
                </a:ln>
                <a:solidFill>
                  <a:schemeClr val="tx1"/>
                </a:solidFill>
                <a:effectLst/>
                <a:uLnTx/>
                <a:uFillTx/>
                <a:latin typeface="+mn-lt"/>
                <a:ea typeface="+mn-ea"/>
                <a:cs typeface="+mn-cs"/>
              </a:rPr>
              <a:t> best predictor of butterfly </a:t>
            </a:r>
            <a:r>
              <a:rPr kumimoji="0" lang="en-US" sz="1600" b="0" i="0" u="none" strike="noStrike" kern="1200" cap="none" spc="0" normalizeH="0" noProof="0" dirty="0" err="1" smtClean="0">
                <a:ln>
                  <a:noFill/>
                </a:ln>
                <a:solidFill>
                  <a:schemeClr val="tx1"/>
                </a:solidFill>
                <a:effectLst/>
                <a:uLnTx/>
                <a:uFillTx/>
                <a:latin typeface="+mn-lt"/>
                <a:ea typeface="+mn-ea"/>
                <a:cs typeface="+mn-cs"/>
              </a:rPr>
              <a:t>phenology</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80000"/>
              </a:lnSpc>
              <a:spcBef>
                <a:spcPts val="0"/>
              </a:spcBef>
              <a:spcAft>
                <a:spcPts val="0"/>
              </a:spcAft>
              <a:buClrTx/>
              <a:buSzTx/>
              <a:buFont typeface="Arial" pitchFamily="34" charset="0"/>
              <a:buNone/>
              <a:tabLst/>
              <a:defRPr/>
            </a:pPr>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52400" y="152400"/>
            <a:ext cx="8686800" cy="563562"/>
          </a:xfrm>
        </p:spPr>
        <p:txBody>
          <a:bodyPr>
            <a:noAutofit/>
          </a:bodyPr>
          <a:lstStyle/>
          <a:p>
            <a:r>
              <a:rPr lang="en-US" sz="3200" dirty="0" smtClean="0"/>
              <a:t>Key niches, opportunities and research questions</a:t>
            </a:r>
            <a:endParaRPr lang="en-US" sz="3200" dirty="0"/>
          </a:p>
        </p:txBody>
      </p:sp>
      <p:sp>
        <p:nvSpPr>
          <p:cNvPr id="14" name="Content Placeholder 13"/>
          <p:cNvSpPr>
            <a:spLocks noGrp="1"/>
          </p:cNvSpPr>
          <p:nvPr>
            <p:ph idx="1"/>
          </p:nvPr>
        </p:nvSpPr>
        <p:spPr>
          <a:xfrm>
            <a:off x="0" y="3962400"/>
            <a:ext cx="9144000" cy="2743200"/>
          </a:xfrm>
        </p:spPr>
        <p:txBody>
          <a:bodyPr>
            <a:noAutofit/>
          </a:bodyPr>
          <a:lstStyle/>
          <a:p>
            <a:pPr>
              <a:lnSpc>
                <a:spcPct val="90000"/>
              </a:lnSpc>
            </a:pPr>
            <a:r>
              <a:rPr lang="en-US" sz="2400" dirty="0" smtClean="0"/>
              <a:t>Large-scale </a:t>
            </a:r>
            <a:r>
              <a:rPr lang="en-US" sz="2400" dirty="0" smtClean="0"/>
              <a:t>analyses </a:t>
            </a:r>
            <a:r>
              <a:rPr lang="en-US" sz="2400" dirty="0" smtClean="0"/>
              <a:t>of current butterfly distributions based on </a:t>
            </a:r>
            <a:r>
              <a:rPr lang="en-US" sz="2400" dirty="0" smtClean="0"/>
              <a:t>mechanistic models </a:t>
            </a:r>
            <a:r>
              <a:rPr lang="en-US" sz="2400" dirty="0" smtClean="0"/>
              <a:t>built from small-scale field and laboratory results</a:t>
            </a:r>
          </a:p>
          <a:p>
            <a:pPr>
              <a:lnSpc>
                <a:spcPct val="90000"/>
              </a:lnSpc>
            </a:pPr>
            <a:r>
              <a:rPr lang="en-US" sz="2400" dirty="0" smtClean="0"/>
              <a:t>The goal is to use </a:t>
            </a:r>
            <a:r>
              <a:rPr lang="en-US" sz="2400" dirty="0" smtClean="0"/>
              <a:t>this approach to confirm current </a:t>
            </a:r>
            <a:r>
              <a:rPr lang="en-US" sz="2400" dirty="0" smtClean="0"/>
              <a:t>understanding of physiological constraints </a:t>
            </a:r>
            <a:r>
              <a:rPr lang="en-US" sz="2400" dirty="0" smtClean="0"/>
              <a:t>or expose gaps in our </a:t>
            </a:r>
            <a:r>
              <a:rPr lang="en-US" sz="2400" dirty="0" smtClean="0"/>
              <a:t>knowledge</a:t>
            </a:r>
            <a:endParaRPr lang="en-US" sz="2400" dirty="0" smtClean="0"/>
          </a:p>
          <a:p>
            <a:pPr>
              <a:lnSpc>
                <a:spcPct val="90000"/>
              </a:lnSpc>
            </a:pPr>
            <a:r>
              <a:rPr lang="en-US" sz="2400" dirty="0" smtClean="0"/>
              <a:t>Identify climate extremes that are likely to have the strongest impacts across the largest number of </a:t>
            </a:r>
            <a:r>
              <a:rPr lang="en-US" sz="2400" dirty="0" smtClean="0"/>
              <a:t>species</a:t>
            </a:r>
            <a:endParaRPr lang="en-US" sz="2400" dirty="0" smtClean="0"/>
          </a:p>
          <a:p>
            <a:pPr>
              <a:lnSpc>
                <a:spcPct val="90000"/>
              </a:lnSpc>
            </a:pPr>
            <a:r>
              <a:rPr lang="en-US" sz="2400" dirty="0" smtClean="0"/>
              <a:t>Understand the interaction of landscape and climate</a:t>
            </a:r>
            <a:endParaRPr lang="en-US" sz="2400" dirty="0"/>
          </a:p>
        </p:txBody>
      </p:sp>
      <p:cxnSp>
        <p:nvCxnSpPr>
          <p:cNvPr id="16" name="Straight Connector 15"/>
          <p:cNvCxnSpPr/>
          <p:nvPr/>
        </p:nvCxnSpPr>
        <p:spPr>
          <a:xfrm>
            <a:off x="0" y="838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3886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0" y="838200"/>
            <a:ext cx="0" cy="304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0" y="914400"/>
            <a:ext cx="8915399" cy="2585323"/>
            <a:chOff x="0" y="3886200"/>
            <a:chExt cx="8915399" cy="2585323"/>
          </a:xfrm>
        </p:grpSpPr>
        <p:sp>
          <p:nvSpPr>
            <p:cNvPr id="22" name="TextBox 21"/>
            <p:cNvSpPr txBox="1"/>
            <p:nvPr/>
          </p:nvSpPr>
          <p:spPr>
            <a:xfrm>
              <a:off x="0" y="3886200"/>
              <a:ext cx="2123017" cy="369332"/>
            </a:xfrm>
            <a:prstGeom prst="rect">
              <a:avLst/>
            </a:prstGeom>
            <a:noFill/>
          </p:spPr>
          <p:txBody>
            <a:bodyPr wrap="none" rtlCol="0">
              <a:spAutoFit/>
            </a:bodyPr>
            <a:lstStyle/>
            <a:p>
              <a:r>
                <a:rPr lang="en-US" i="1" dirty="0" smtClean="0"/>
                <a:t>Leslie </a:t>
              </a:r>
              <a:r>
                <a:rPr lang="en-US" i="1" dirty="0" err="1" smtClean="0"/>
                <a:t>Ries</a:t>
              </a:r>
              <a:r>
                <a:rPr lang="en-US" i="1" dirty="0" smtClean="0"/>
                <a:t> – SESYNC </a:t>
              </a:r>
            </a:p>
          </p:txBody>
        </p:sp>
        <p:sp>
          <p:nvSpPr>
            <p:cNvPr id="23" name="TextBox 22"/>
            <p:cNvSpPr txBox="1"/>
            <p:nvPr/>
          </p:nvSpPr>
          <p:spPr>
            <a:xfrm>
              <a:off x="4648200" y="3886200"/>
              <a:ext cx="4267199" cy="2585323"/>
            </a:xfrm>
            <a:prstGeom prst="rect">
              <a:avLst/>
            </a:prstGeom>
            <a:noFill/>
          </p:spPr>
          <p:txBody>
            <a:bodyPr wrap="square" rtlCol="0">
              <a:spAutoFit/>
            </a:bodyPr>
            <a:lstStyle/>
            <a:p>
              <a:r>
                <a:rPr lang="en-US" i="1" dirty="0" smtClean="0"/>
                <a:t>Nick Haddad – NCSU</a:t>
              </a:r>
            </a:p>
            <a:p>
              <a:pPr>
                <a:buFont typeface="Arial" pitchFamily="34" charset="0"/>
                <a:buChar char="•"/>
              </a:pPr>
              <a:r>
                <a:rPr lang="en-US" i="1" dirty="0" smtClean="0"/>
                <a:t>Focus on the rarest butterflies, many of which are likely impacted by climate change</a:t>
              </a:r>
            </a:p>
            <a:p>
              <a:pPr>
                <a:buFont typeface="Arial" pitchFamily="34" charset="0"/>
                <a:buChar char="•"/>
              </a:pPr>
              <a:r>
                <a:rPr lang="en-US" i="1" dirty="0" smtClean="0"/>
                <a:t>Integrate the dual effects of climate change and habitat fragmentation</a:t>
              </a:r>
            </a:p>
            <a:p>
              <a:pPr>
                <a:buFont typeface="Arial" pitchFamily="34" charset="0"/>
                <a:buChar char="•"/>
              </a:pPr>
              <a:r>
                <a:rPr lang="en-US" i="1" dirty="0" smtClean="0"/>
                <a:t>Incorporating projections for the best-known insects into SERAP models</a:t>
              </a:r>
            </a:p>
            <a:p>
              <a:pPr>
                <a:buFont typeface="Arial" pitchFamily="34" charset="0"/>
                <a:buChar char="•"/>
              </a:pPr>
              <a:r>
                <a:rPr lang="en-US" i="1" dirty="0" smtClean="0"/>
                <a:t>Working with a number of NCSU faculty, including Dunn, Gilliam, Franks, and others</a:t>
              </a:r>
              <a:endParaRPr lang="en-US" i="1" dirty="0"/>
            </a:p>
          </p:txBody>
        </p:sp>
        <p:sp>
          <p:nvSpPr>
            <p:cNvPr id="26" name="TextBox 25"/>
            <p:cNvSpPr txBox="1"/>
            <p:nvPr/>
          </p:nvSpPr>
          <p:spPr>
            <a:xfrm>
              <a:off x="152400" y="4267200"/>
              <a:ext cx="4267200" cy="2031325"/>
            </a:xfrm>
            <a:prstGeom prst="rect">
              <a:avLst/>
            </a:prstGeom>
            <a:noFill/>
          </p:spPr>
          <p:txBody>
            <a:bodyPr wrap="square" rtlCol="0">
              <a:spAutoFit/>
            </a:bodyPr>
            <a:lstStyle/>
            <a:p>
              <a:pPr>
                <a:buFont typeface="Arial" pitchFamily="34" charset="0"/>
                <a:buChar char="•"/>
              </a:pPr>
              <a:r>
                <a:rPr lang="en-US" i="1" dirty="0" smtClean="0"/>
                <a:t>  Long-term staffing to support data-intensive synthesis research</a:t>
              </a:r>
            </a:p>
            <a:p>
              <a:pPr>
                <a:buFont typeface="Arial" pitchFamily="34" charset="0"/>
                <a:buChar char="•"/>
              </a:pPr>
              <a:r>
                <a:rPr lang="en-US" i="1" dirty="0" smtClean="0"/>
                <a:t>Current 4-year funding specifically to develop butterfly informatics resources for synthesis research</a:t>
              </a:r>
            </a:p>
            <a:p>
              <a:pPr>
                <a:buFont typeface="Arial" pitchFamily="34" charset="0"/>
                <a:buChar char="•"/>
              </a:pPr>
              <a:r>
                <a:rPr lang="en-US" i="1" dirty="0" smtClean="0"/>
                <a:t> Opportunities to collaborate with incoming SESYNC researchers  </a:t>
              </a:r>
              <a:endParaRPr lang="en-US" i="1"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7200" y="0"/>
            <a:ext cx="8229600" cy="563562"/>
          </a:xfrm>
        </p:spPr>
        <p:txBody>
          <a:bodyPr>
            <a:noAutofit/>
          </a:bodyPr>
          <a:lstStyle/>
          <a:p>
            <a:r>
              <a:rPr lang="en-US" sz="3600" dirty="0" smtClean="0"/>
              <a:t>Key science partners</a:t>
            </a:r>
            <a:endParaRPr lang="en-US" sz="3600" dirty="0"/>
          </a:p>
        </p:txBody>
      </p:sp>
      <p:cxnSp>
        <p:nvCxnSpPr>
          <p:cNvPr id="16" name="Straight Connector 15"/>
          <p:cNvCxnSpPr/>
          <p:nvPr/>
        </p:nvCxnSpPr>
        <p:spPr>
          <a:xfrm>
            <a:off x="0" y="6858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0" y="762000"/>
            <a:ext cx="8686800" cy="6001643"/>
          </a:xfrm>
          <a:prstGeom prst="rect">
            <a:avLst/>
          </a:prstGeom>
          <a:noFill/>
        </p:spPr>
        <p:txBody>
          <a:bodyPr wrap="square" rtlCol="0">
            <a:spAutoFit/>
          </a:bodyPr>
          <a:lstStyle/>
          <a:p>
            <a:r>
              <a:rPr lang="en-US" sz="2600" u="sng" dirty="0" smtClean="0"/>
              <a:t>Academic collaborators </a:t>
            </a:r>
          </a:p>
          <a:p>
            <a:pPr>
              <a:buFont typeface="Arial" pitchFamily="34" charset="0"/>
              <a:buChar char="•"/>
            </a:pPr>
            <a:r>
              <a:rPr lang="en-US" sz="2000" dirty="0" smtClean="0"/>
              <a:t> Karen </a:t>
            </a:r>
            <a:r>
              <a:rPr lang="en-US" sz="2000" dirty="0" err="1" smtClean="0"/>
              <a:t>Oberhauser</a:t>
            </a:r>
            <a:r>
              <a:rPr lang="en-US" sz="2000" dirty="0" smtClean="0"/>
              <a:t>, </a:t>
            </a:r>
            <a:r>
              <a:rPr lang="en-US" sz="2000" dirty="0" err="1" smtClean="0"/>
              <a:t>Univ</a:t>
            </a:r>
            <a:r>
              <a:rPr lang="en-US" sz="2000" dirty="0" smtClean="0"/>
              <a:t> of MN (monarch responses to climate change)</a:t>
            </a:r>
          </a:p>
          <a:p>
            <a:pPr>
              <a:buFont typeface="Arial" pitchFamily="34" charset="0"/>
              <a:buChar char="•"/>
            </a:pPr>
            <a:r>
              <a:rPr lang="en-US" sz="2000" dirty="0" smtClean="0"/>
              <a:t> </a:t>
            </a:r>
            <a:r>
              <a:rPr lang="en-US" sz="2000" i="1" dirty="0" smtClean="0">
                <a:solidFill>
                  <a:schemeClr val="accent6">
                    <a:lumMod val="75000"/>
                  </a:schemeClr>
                </a:solidFill>
              </a:rPr>
              <a:t>Earth System Science Interdisciplinary Center, University of Maryland (potential collaborator)</a:t>
            </a:r>
            <a:endParaRPr lang="en-US" sz="2000" dirty="0" smtClean="0"/>
          </a:p>
          <a:p>
            <a:r>
              <a:rPr lang="en-US" sz="2600" u="sng" dirty="0" smtClean="0"/>
              <a:t>Federal Partners</a:t>
            </a:r>
          </a:p>
          <a:p>
            <a:pPr>
              <a:buFont typeface="Arial" pitchFamily="34" charset="0"/>
              <a:buChar char="•"/>
            </a:pPr>
            <a:r>
              <a:rPr lang="en-US" sz="2000" dirty="0" smtClean="0"/>
              <a:t> Department of Defense (controls much of the conservation land in the southeastern coastal plain)</a:t>
            </a:r>
          </a:p>
          <a:p>
            <a:pPr>
              <a:buFont typeface="Arial" pitchFamily="34" charset="0"/>
              <a:buChar char="•"/>
            </a:pPr>
            <a:r>
              <a:rPr lang="en-US" sz="2000" dirty="0" smtClean="0"/>
              <a:t> </a:t>
            </a:r>
            <a:r>
              <a:rPr lang="en-US" sz="2000" dirty="0" smtClean="0"/>
              <a:t>USGS Southeast Regional Assessment Project (role?)</a:t>
            </a:r>
            <a:endParaRPr lang="en-US" sz="2000" dirty="0" smtClean="0"/>
          </a:p>
          <a:p>
            <a:pPr>
              <a:buFont typeface="Arial" pitchFamily="34" charset="0"/>
              <a:buChar char="•"/>
            </a:pPr>
            <a:r>
              <a:rPr lang="en-US" sz="2000" dirty="0" smtClean="0"/>
              <a:t> US Forest Service </a:t>
            </a:r>
            <a:r>
              <a:rPr lang="en-US" sz="2000" dirty="0" smtClean="0"/>
              <a:t>(facilitates landscape-scale habitat manipulations)</a:t>
            </a:r>
            <a:endParaRPr lang="en-US" sz="2000" dirty="0" smtClean="0"/>
          </a:p>
          <a:p>
            <a:pPr>
              <a:buFont typeface="Arial" pitchFamily="34" charset="0"/>
              <a:buChar char="•"/>
            </a:pPr>
            <a:r>
              <a:rPr lang="en-US" sz="2000" dirty="0" smtClean="0"/>
              <a:t> US  Fish and Wildlife Service </a:t>
            </a:r>
            <a:r>
              <a:rPr lang="en-US" sz="2000" dirty="0" smtClean="0"/>
              <a:t>(interest </a:t>
            </a:r>
            <a:r>
              <a:rPr lang="en-US" sz="2000" dirty="0" smtClean="0"/>
              <a:t>in the protection of the rarest butterflies)</a:t>
            </a:r>
          </a:p>
          <a:p>
            <a:r>
              <a:rPr lang="en-US" sz="2600" u="sng" dirty="0" smtClean="0"/>
              <a:t>Non-governmental Organizations</a:t>
            </a:r>
          </a:p>
          <a:p>
            <a:pPr>
              <a:buFont typeface="Arial" pitchFamily="34" charset="0"/>
              <a:buChar char="•"/>
            </a:pPr>
            <a:r>
              <a:rPr lang="en-US" sz="2000" dirty="0" smtClean="0"/>
              <a:t>Defenders of Wildlife (recently initiated a program on butterflies and climate and is currently working with </a:t>
            </a:r>
            <a:r>
              <a:rPr lang="en-US" sz="2000" dirty="0" err="1" smtClean="0"/>
              <a:t>Ries</a:t>
            </a:r>
            <a:r>
              <a:rPr lang="en-US" sz="2000" dirty="0" smtClean="0"/>
              <a:t> to develop research priorities)</a:t>
            </a:r>
          </a:p>
          <a:p>
            <a:pPr>
              <a:buFont typeface="Arial" pitchFamily="34" charset="0"/>
              <a:buChar char="•"/>
            </a:pPr>
            <a:r>
              <a:rPr lang="en-US" sz="2000" dirty="0" smtClean="0"/>
              <a:t> </a:t>
            </a:r>
            <a:r>
              <a:rPr lang="en-US" sz="2000" i="1" dirty="0" smtClean="0">
                <a:solidFill>
                  <a:schemeClr val="accent6">
                    <a:lumMod val="75000"/>
                  </a:schemeClr>
                </a:solidFill>
              </a:rPr>
              <a:t>There are many NGOs that will approach about becoming collaborators, including the </a:t>
            </a:r>
            <a:r>
              <a:rPr lang="en-US" sz="2000" i="1" dirty="0" err="1" smtClean="0">
                <a:solidFill>
                  <a:schemeClr val="accent6">
                    <a:lumMod val="75000"/>
                  </a:schemeClr>
                </a:solidFill>
              </a:rPr>
              <a:t>Wildlands</a:t>
            </a:r>
            <a:r>
              <a:rPr lang="en-US" sz="2000" i="1" dirty="0" smtClean="0">
                <a:solidFill>
                  <a:schemeClr val="accent6">
                    <a:lumMod val="75000"/>
                  </a:schemeClr>
                </a:solidFill>
              </a:rPr>
              <a:t> </a:t>
            </a:r>
            <a:r>
              <a:rPr lang="en-US" sz="2000" i="1" dirty="0" err="1" smtClean="0">
                <a:solidFill>
                  <a:schemeClr val="accent6">
                    <a:lumMod val="75000"/>
                  </a:schemeClr>
                </a:solidFill>
              </a:rPr>
              <a:t>Netork</a:t>
            </a:r>
            <a:r>
              <a:rPr lang="en-US" sz="2000" i="1" dirty="0" smtClean="0">
                <a:solidFill>
                  <a:schemeClr val="accent6">
                    <a:lumMod val="75000"/>
                  </a:schemeClr>
                </a:solidFill>
              </a:rPr>
              <a:t>, The Nature Conservancy, and World Wildlife Fund</a:t>
            </a:r>
            <a:endParaRPr lang="en-US" sz="2000" dirty="0" smtClean="0"/>
          </a:p>
          <a:p>
            <a:r>
              <a:rPr lang="en-US" sz="2600" u="sng" dirty="0" smtClean="0"/>
              <a:t>Museums</a:t>
            </a:r>
          </a:p>
          <a:p>
            <a:pPr>
              <a:buFont typeface="Arial" pitchFamily="34" charset="0"/>
              <a:buChar char="•"/>
            </a:pPr>
            <a:r>
              <a:rPr lang="en-US" sz="2000" dirty="0" smtClean="0"/>
              <a:t> </a:t>
            </a:r>
            <a:r>
              <a:rPr lang="en-US" sz="2000" i="1" dirty="0" smtClean="0">
                <a:solidFill>
                  <a:schemeClr val="accent6">
                    <a:lumMod val="75000"/>
                  </a:schemeClr>
                </a:solidFill>
              </a:rPr>
              <a:t>The McGuire Center at the Florida Museum of Natural History (currently working with Haddad on preservation of the Miami blue)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9971" y="162416"/>
            <a:ext cx="8229600" cy="563562"/>
          </a:xfrm>
        </p:spPr>
        <p:txBody>
          <a:bodyPr>
            <a:noAutofit/>
          </a:bodyPr>
          <a:lstStyle/>
          <a:p>
            <a:r>
              <a:rPr lang="en-US" sz="2800" dirty="0" smtClean="0"/>
              <a:t>Continuing efforts towards a research program dedicated to understanding global change</a:t>
            </a:r>
            <a:endParaRPr lang="en-US" sz="2800" dirty="0"/>
          </a:p>
        </p:txBody>
      </p:sp>
      <p:cxnSp>
        <p:nvCxnSpPr>
          <p:cNvPr id="16" name="Straight Connector 15"/>
          <p:cNvCxnSpPr/>
          <p:nvPr/>
        </p:nvCxnSpPr>
        <p:spPr>
          <a:xfrm>
            <a:off x="0" y="838200"/>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78724" y="845127"/>
            <a:ext cx="8763000" cy="5909310"/>
          </a:xfrm>
          <a:prstGeom prst="rect">
            <a:avLst/>
          </a:prstGeom>
          <a:noFill/>
        </p:spPr>
        <p:txBody>
          <a:bodyPr wrap="square" rtlCol="0">
            <a:spAutoFit/>
          </a:bodyPr>
          <a:lstStyle/>
          <a:p>
            <a:pPr>
              <a:buFont typeface="Arial" pitchFamily="34" charset="0"/>
              <a:buChar char="•"/>
            </a:pPr>
            <a:r>
              <a:rPr lang="en-US" dirty="0" smtClean="0"/>
              <a:t> One of our most important long-term goals is to make climate change’s impacts on insects more predictable.  We will  do this by determining the extent to which physiological constraints measured in the lab or field can be used to reliably predict current and future ranges and seasonal timing</a:t>
            </a:r>
          </a:p>
          <a:p>
            <a:pPr>
              <a:buFont typeface="Arial" pitchFamily="34" charset="0"/>
              <a:buChar char="•"/>
            </a:pPr>
            <a:r>
              <a:rPr lang="en-US" dirty="0" smtClean="0"/>
              <a:t>Integrating </a:t>
            </a:r>
            <a:r>
              <a:rPr lang="en-US" dirty="0" smtClean="0"/>
              <a:t>knowledge of butterfly responses to climate with knowledge of how fragmentation affects range shifts </a:t>
            </a:r>
            <a:r>
              <a:rPr lang="en-US" dirty="0" smtClean="0"/>
              <a:t>and extinction dynamics will  allow a more powerful consideration of each of the two dominant stressors on biodiversity  </a:t>
            </a:r>
          </a:p>
          <a:p>
            <a:pPr>
              <a:buFont typeface="Arial" pitchFamily="34" charset="0"/>
              <a:buChar char="•"/>
            </a:pPr>
            <a:r>
              <a:rPr lang="en-US" dirty="0" smtClean="0"/>
              <a:t> </a:t>
            </a:r>
            <a:r>
              <a:rPr lang="en-US" dirty="0" smtClean="0"/>
              <a:t>The use of the results </a:t>
            </a:r>
            <a:r>
              <a:rPr lang="en-US" dirty="0" smtClean="0"/>
              <a:t>of these and </a:t>
            </a:r>
            <a:r>
              <a:rPr lang="en-US" dirty="0" smtClean="0"/>
              <a:t>similar </a:t>
            </a:r>
            <a:r>
              <a:rPr lang="en-US" dirty="0" smtClean="0"/>
              <a:t>studies </a:t>
            </a:r>
            <a:r>
              <a:rPr lang="en-US" dirty="0" smtClean="0"/>
              <a:t>will help develop </a:t>
            </a:r>
            <a:r>
              <a:rPr lang="en-US" dirty="0" smtClean="0"/>
              <a:t>robust conservation networks that preserve biodiversity in the face of climate change</a:t>
            </a:r>
            <a:r>
              <a:rPr lang="en-US" dirty="0" smtClean="0"/>
              <a:t>.</a:t>
            </a:r>
            <a:endParaRPr lang="en-US" dirty="0" smtClean="0"/>
          </a:p>
          <a:p>
            <a:pPr>
              <a:buFont typeface="Arial" pitchFamily="34" charset="0"/>
              <a:buChar char="•"/>
            </a:pPr>
            <a:endParaRPr lang="en-US" dirty="0" smtClean="0"/>
          </a:p>
          <a:p>
            <a:pPr>
              <a:buFont typeface="Arial" pitchFamily="34" charset="0"/>
              <a:buChar char="•"/>
            </a:pPr>
            <a:r>
              <a:rPr lang="en-US" dirty="0" smtClean="0"/>
              <a:t>SESYNC </a:t>
            </a:r>
            <a:r>
              <a:rPr lang="en-US" dirty="0" smtClean="0"/>
              <a:t>is dedicated to supporting large-scale synthetic research and, as an NSF-funded synthesis center, can expect 10 years of </a:t>
            </a:r>
            <a:r>
              <a:rPr lang="en-US" dirty="0" smtClean="0"/>
              <a:t>NSF funding </a:t>
            </a:r>
            <a:r>
              <a:rPr lang="en-US" dirty="0" smtClean="0"/>
              <a:t>(contingent on satisfactory progress after a 5-year review</a:t>
            </a:r>
            <a:r>
              <a:rPr lang="en-US" dirty="0" smtClean="0"/>
              <a:t>) and also plans </a:t>
            </a:r>
            <a:r>
              <a:rPr lang="en-US" dirty="0" smtClean="0"/>
              <a:t>to develop a strong external funding program that will allow it to continue past the 10 year window</a:t>
            </a:r>
          </a:p>
          <a:p>
            <a:pPr>
              <a:buFont typeface="Arial" pitchFamily="34" charset="0"/>
              <a:buChar char="•"/>
            </a:pPr>
            <a:r>
              <a:rPr lang="en-US" dirty="0" smtClean="0"/>
              <a:t> </a:t>
            </a:r>
            <a:r>
              <a:rPr lang="en-US" dirty="0" smtClean="0"/>
              <a:t>SESYNC research topics are community-driven, but climate  and land-use change have consistently been identified as primary research priorities within socio-environmental research, and so it is certain to be a integral part of the research program there.   </a:t>
            </a:r>
          </a:p>
          <a:p>
            <a:endParaRPr lang="en-US" dirty="0" smtClean="0"/>
          </a:p>
          <a:p>
            <a:pPr>
              <a:buFont typeface="Arial" pitchFamily="34" charset="0"/>
              <a:buChar char="•"/>
            </a:pPr>
            <a:r>
              <a:rPr lang="en-US" dirty="0" smtClean="0"/>
              <a:t> </a:t>
            </a:r>
            <a:r>
              <a:rPr lang="en-US" dirty="0" err="1" smtClean="0"/>
              <a:t>Ries</a:t>
            </a:r>
            <a:r>
              <a:rPr lang="en-US" dirty="0" smtClean="0"/>
              <a:t> </a:t>
            </a:r>
            <a:r>
              <a:rPr lang="en-US" dirty="0" smtClean="0"/>
              <a:t>will continue to seek funding to strengthen the networks, relationships and infrastructure supporting the expansion and use of citizen-science monitoring </a:t>
            </a:r>
            <a:r>
              <a:rPr lang="en-US" dirty="0" smtClean="0"/>
              <a:t> programs </a:t>
            </a:r>
            <a:r>
              <a:rPr lang="en-US" dirty="0" smtClean="0"/>
              <a:t>in conservation and climate research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434</TotalTime>
  <Words>757</Words>
  <Application>Microsoft Office PowerPoint</Application>
  <PresentationFormat>On-screen Show (4:3)</PresentationFormat>
  <Paragraphs>81</Paragraphs>
  <Slides>5</Slides>
  <Notes>0</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Butterflies as a model system to understand the interaction of landscape and climate</vt:lpstr>
      <vt:lpstr>Slide 2</vt:lpstr>
      <vt:lpstr>Key niches, opportunities and research questions</vt:lpstr>
      <vt:lpstr>Key science partners</vt:lpstr>
      <vt:lpstr>Continuing efforts towards a research program dedicated to understanding global change</vt:lpstr>
    </vt:vector>
  </TitlesOfParts>
  <Company>University of Maryland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Butterfly Informatics: Access, Visualization, and Analysis of butterfly monitoring data</dc:title>
  <dc:creator>Leslie Ries</dc:creator>
  <cp:lastModifiedBy>Leslie Reis</cp:lastModifiedBy>
  <cp:revision>36</cp:revision>
  <dcterms:created xsi:type="dcterms:W3CDTF">2011-12-06T15:13:30Z</dcterms:created>
  <dcterms:modified xsi:type="dcterms:W3CDTF">2012-02-13T19:47:06Z</dcterms:modified>
</cp:coreProperties>
</file>